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96" r:id="rId6"/>
    <p:sldId id="297" r:id="rId7"/>
    <p:sldId id="287" r:id="rId8"/>
    <p:sldId id="291" r:id="rId9"/>
    <p:sldId id="299" r:id="rId10"/>
    <p:sldId id="288" r:id="rId11"/>
    <p:sldId id="292" r:id="rId12"/>
    <p:sldId id="304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89" r:id="rId23"/>
    <p:sldId id="293" r:id="rId24"/>
    <p:sldId id="307" r:id="rId25"/>
    <p:sldId id="308" r:id="rId26"/>
    <p:sldId id="309" r:id="rId27"/>
    <p:sldId id="290" r:id="rId28"/>
    <p:sldId id="294" r:id="rId29"/>
    <p:sldId id="268" r:id="rId30"/>
    <p:sldId id="305" r:id="rId31"/>
    <p:sldId id="306" r:id="rId32"/>
    <p:sldId id="295" r:id="rId33"/>
  </p:sldIdLst>
  <p:sldSz cx="18288000" cy="10287000"/>
  <p:notesSz cx="6858000" cy="9144000"/>
  <p:embeddedFontLst>
    <p:embeddedFont>
      <p:font typeface="Bogart" panose="020B0604020202020204" charset="0"/>
      <p:regular r:id="rId35"/>
    </p:embeddedFont>
    <p:embeddedFont>
      <p:font typeface="Paytone One" panose="020B0604020202020204" charset="0"/>
      <p:regular r:id="rId36"/>
    </p:embeddedFont>
    <p:embeddedFont>
      <p:font typeface="Segoe UI Black" panose="020B0A02040204020203" pitchFamily="34" charset="0"/>
      <p:bold r:id="rId37"/>
      <p:boldItalic r:id="rId38"/>
    </p:embeddedFont>
    <p:embeddedFont>
      <p:font typeface="Times New Roman Bold" panose="02020803070505020304" pitchFamily="18" charset="0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94D"/>
    <a:srgbClr val="205BA1"/>
    <a:srgbClr val="83C5E5"/>
    <a:srgbClr val="3C89C4"/>
    <a:srgbClr val="3170B3"/>
    <a:srgbClr val="215CA4"/>
    <a:srgbClr val="64AEDA"/>
    <a:srgbClr val="17468B"/>
    <a:srgbClr val="17458B"/>
    <a:srgbClr val="207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5033" autoAdjust="0"/>
  </p:normalViewPr>
  <p:slideViewPr>
    <p:cSldViewPr>
      <p:cViewPr varScale="1">
        <p:scale>
          <a:sx n="52" d="100"/>
          <a:sy n="52" d="100"/>
        </p:scale>
        <p:origin x="69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AADDD-FF02-424D-A73A-3317C948FC2E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896336-11A9-4E28-9B8C-AC036C50ECCD}">
      <dgm:prSet phldrT="[Text]"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 i="0">
              <a:solidFill>
                <a:srgbClr val="2072B7"/>
              </a:solidFill>
              <a:latin typeface="Bogart" panose="020B0604020202020204" charset="0"/>
            </a:rPr>
            <a:t>Ngôn ngữ backend cho Web, xử lý nghiệp vụ theo mô hình MVC</a:t>
          </a:r>
          <a:endParaRPr lang="en-US" sz="2800" b="1">
            <a:solidFill>
              <a:srgbClr val="2072B7"/>
            </a:solidFill>
            <a:latin typeface="Bogart" panose="020B0604020202020204" charset="0"/>
          </a:endParaRPr>
        </a:p>
      </dgm:t>
    </dgm:pt>
    <dgm:pt modelId="{267541F3-6152-4A1F-819A-B7F693BA28E7}" type="parTrans" cxnId="{B1805930-ECA6-4A3E-BF63-ED0780D35287}">
      <dgm:prSet/>
      <dgm:spPr/>
      <dgm:t>
        <a:bodyPr/>
        <a:lstStyle/>
        <a:p>
          <a:endParaRPr lang="en-US"/>
        </a:p>
      </dgm:t>
    </dgm:pt>
    <dgm:pt modelId="{DE267C91-337C-44D4-93A5-7B259B848D85}" type="sibTrans" cxnId="{B1805930-ECA6-4A3E-BF63-ED0780D35287}">
      <dgm:prSet/>
      <dgm:spPr/>
      <dgm:t>
        <a:bodyPr/>
        <a:lstStyle/>
        <a:p>
          <a:endParaRPr lang="en-US"/>
        </a:p>
      </dgm:t>
    </dgm:pt>
    <dgm:pt modelId="{7CF1DA80-2701-4866-B7D7-7ADB13DC2DD0}">
      <dgm:prSet phldrT="[Text]"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Hệ quản trị dữ liệu chính của hệ thống</a:t>
          </a:r>
        </a:p>
      </dgm:t>
    </dgm:pt>
    <dgm:pt modelId="{4C2FD535-166E-4118-A1BA-4F3F79EFCEBF}" type="parTrans" cxnId="{340E15E4-9BEA-4DF0-ACCA-79A78519755B}">
      <dgm:prSet/>
      <dgm:spPr/>
      <dgm:t>
        <a:bodyPr/>
        <a:lstStyle/>
        <a:p>
          <a:endParaRPr lang="en-US"/>
        </a:p>
      </dgm:t>
    </dgm:pt>
    <dgm:pt modelId="{4300B066-E0FD-424C-9A5D-A3EDFDB4A431}" type="sibTrans" cxnId="{340E15E4-9BEA-4DF0-ACCA-79A78519755B}">
      <dgm:prSet/>
      <dgm:spPr/>
      <dgm:t>
        <a:bodyPr/>
        <a:lstStyle/>
        <a:p>
          <a:endParaRPr lang="en-US"/>
        </a:p>
      </dgm:t>
    </dgm:pt>
    <dgm:pt modelId="{65616E3B-E5FE-4D74-A7AA-6C3F1148DFDD}">
      <dgm:prSet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Xây dựng ứng dụng Mobile Android</a:t>
          </a:r>
        </a:p>
      </dgm:t>
    </dgm:pt>
    <dgm:pt modelId="{D6B19666-97D0-42D1-B2FE-F38DC06190B7}" type="parTrans" cxnId="{B810A4A5-EB7C-4C01-8994-1E560D9B792C}">
      <dgm:prSet/>
      <dgm:spPr/>
      <dgm:t>
        <a:bodyPr/>
        <a:lstStyle/>
        <a:p>
          <a:endParaRPr lang="en-US"/>
        </a:p>
      </dgm:t>
    </dgm:pt>
    <dgm:pt modelId="{6002A5CE-D2F0-49A7-B1D3-3A3F7FF7A537}" type="sibTrans" cxnId="{B810A4A5-EB7C-4C01-8994-1E560D9B792C}">
      <dgm:prSet/>
      <dgm:spPr/>
      <dgm:t>
        <a:bodyPr/>
        <a:lstStyle/>
        <a:p>
          <a:endParaRPr lang="en-US"/>
        </a:p>
      </dgm:t>
    </dgm:pt>
    <dgm:pt modelId="{9B4C8728-F44C-4BCD-8AED-DFF28CA7F207}">
      <dgm:prSet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Xử lý nghiệp vụ: routing, auth, phân quyền, API REST, bảo mật</a:t>
          </a:r>
        </a:p>
      </dgm:t>
    </dgm:pt>
    <dgm:pt modelId="{DB833225-959F-42DC-9283-89B5ADB26F03}" type="parTrans" cxnId="{5E2935C0-653B-4C09-9EF4-9212B857FB2F}">
      <dgm:prSet/>
      <dgm:spPr/>
      <dgm:t>
        <a:bodyPr/>
        <a:lstStyle/>
        <a:p>
          <a:endParaRPr lang="en-US"/>
        </a:p>
      </dgm:t>
    </dgm:pt>
    <dgm:pt modelId="{BD170B0A-EC70-41AA-93E6-A7D411666F47}" type="sibTrans" cxnId="{5E2935C0-653B-4C09-9EF4-9212B857FB2F}">
      <dgm:prSet/>
      <dgm:spPr/>
      <dgm:t>
        <a:bodyPr/>
        <a:lstStyle/>
        <a:p>
          <a:endParaRPr lang="en-US"/>
        </a:p>
      </dgm:t>
    </dgm:pt>
    <dgm:pt modelId="{3FD7531F-5080-4D94-91F2-8C2D502153CE}">
      <dgm:prSet custT="1"/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sz="2800" b="1" spc="61">
              <a:solidFill>
                <a:srgbClr val="2072B7"/>
              </a:solidFill>
              <a:latin typeface="Bogart" panose="020B0604020202020204" charset="0"/>
              <a:sym typeface="DM Sans"/>
            </a:rPr>
            <a:t>Tạo giao diện Web bằng Blade Template Engine</a:t>
          </a:r>
          <a:endParaRPr lang="en-US" sz="2800" b="1">
            <a:solidFill>
              <a:srgbClr val="2072B7"/>
            </a:solidFill>
            <a:latin typeface="Bogart" panose="020B0604020202020204" charset="0"/>
          </a:endParaRPr>
        </a:p>
      </dgm:t>
    </dgm:pt>
    <dgm:pt modelId="{EA51C1B4-A148-4E70-882E-05D4CFBFD225}" type="parTrans" cxnId="{F68018F9-18CD-43E4-B03B-A2FC172EB83B}">
      <dgm:prSet/>
      <dgm:spPr/>
      <dgm:t>
        <a:bodyPr/>
        <a:lstStyle/>
        <a:p>
          <a:endParaRPr lang="en-US"/>
        </a:p>
      </dgm:t>
    </dgm:pt>
    <dgm:pt modelId="{3A9F96FD-9154-4CD4-A1F5-7F446517B178}" type="sibTrans" cxnId="{F68018F9-18CD-43E4-B03B-A2FC172EB83B}">
      <dgm:prSet/>
      <dgm:spPr/>
      <dgm:t>
        <a:bodyPr/>
        <a:lstStyle/>
        <a:p>
          <a:endParaRPr lang="en-US"/>
        </a:p>
      </dgm:t>
    </dgm:pt>
    <dgm:pt modelId="{CE9FDD63-3DA3-4CBA-806F-1159CE3E30B4}" type="pres">
      <dgm:prSet presAssocID="{8DCAADDD-FF02-424D-A73A-3317C948FC2E}" presName="Name0" presStyleCnt="0">
        <dgm:presLayoutVars>
          <dgm:dir/>
          <dgm:resizeHandles val="exact"/>
        </dgm:presLayoutVars>
      </dgm:prSet>
      <dgm:spPr/>
    </dgm:pt>
    <dgm:pt modelId="{1C88EDC1-5A09-4500-B352-73E69E7EFA94}" type="pres">
      <dgm:prSet presAssocID="{D3896336-11A9-4E28-9B8C-AC036C50ECCD}" presName="composite" presStyleCnt="0"/>
      <dgm:spPr/>
    </dgm:pt>
    <dgm:pt modelId="{367FE7DA-FAC9-40E7-8BF9-11A6E68D08F3}" type="pres">
      <dgm:prSet presAssocID="{D3896336-11A9-4E28-9B8C-AC036C50ECCD}" presName="rect1" presStyleLbl="bgShp" presStyleIdx="0" presStyleCnt="5" custScaleX="118441"/>
      <dgm:spPr>
        <a:blipFill dpi="0" rotWithShape="1">
          <a:blip xmlns:r="http://schemas.openxmlformats.org/officeDocument/2006/relationships" r:embed="rId1"/>
          <a:srcRect/>
          <a:stretch>
            <a:fillRect l="19659" t="-6454" r="14575" b="30166"/>
          </a:stretch>
        </a:blipFill>
      </dgm:spPr>
    </dgm:pt>
    <dgm:pt modelId="{73CD88A6-1D7E-43F4-B60E-B527E816C880}" type="pres">
      <dgm:prSet presAssocID="{D3896336-11A9-4E28-9B8C-AC036C50ECCD}" presName="rect2" presStyleLbl="trBgShp" presStyleIdx="0" presStyleCnt="5">
        <dgm:presLayoutVars>
          <dgm:bulletEnabled val="1"/>
        </dgm:presLayoutVars>
      </dgm:prSet>
      <dgm:spPr/>
    </dgm:pt>
    <dgm:pt modelId="{A2B772C2-1AE5-4644-9FDF-34118EE20CA7}" type="pres">
      <dgm:prSet presAssocID="{DE267C91-337C-44D4-93A5-7B259B848D85}" presName="sibTrans" presStyleCnt="0"/>
      <dgm:spPr/>
    </dgm:pt>
    <dgm:pt modelId="{A9243EDB-BC2C-4073-AE28-274763CB430A}" type="pres">
      <dgm:prSet presAssocID="{9B4C8728-F44C-4BCD-8AED-DFF28CA7F207}" presName="composite" presStyleCnt="0"/>
      <dgm:spPr/>
    </dgm:pt>
    <dgm:pt modelId="{96905EAB-3575-4030-BCBC-4EA4F4BD40ED}" type="pres">
      <dgm:prSet presAssocID="{9B4C8728-F44C-4BCD-8AED-DFF28CA7F207}" presName="rect1" presStyleLbl="bgShp" presStyleIdx="1" presStyleCnt="5" custScaleX="111895"/>
      <dgm:spPr>
        <a:blipFill dpi="0" rotWithShape="1">
          <a:blip xmlns:r="http://schemas.openxmlformats.org/officeDocument/2006/relationships" r:embed="rId2"/>
          <a:srcRect/>
          <a:stretch>
            <a:fillRect l="-5816" t="74" r="-1396" b="37594"/>
          </a:stretch>
        </a:blipFill>
      </dgm:spPr>
    </dgm:pt>
    <dgm:pt modelId="{6B9A4BA5-9BFC-4DF1-9FBA-A0B4B8F4146E}" type="pres">
      <dgm:prSet presAssocID="{9B4C8728-F44C-4BCD-8AED-DFF28CA7F207}" presName="rect2" presStyleLbl="trBgShp" presStyleIdx="1" presStyleCnt="5" custScaleX="108241">
        <dgm:presLayoutVars>
          <dgm:bulletEnabled val="1"/>
        </dgm:presLayoutVars>
      </dgm:prSet>
      <dgm:spPr/>
    </dgm:pt>
    <dgm:pt modelId="{34906653-BA22-4345-ACF3-D9D938A85845}" type="pres">
      <dgm:prSet presAssocID="{BD170B0A-EC70-41AA-93E6-A7D411666F47}" presName="sibTrans" presStyleCnt="0"/>
      <dgm:spPr/>
    </dgm:pt>
    <dgm:pt modelId="{D1BFD24A-EB03-4560-A585-D919D2F01BAC}" type="pres">
      <dgm:prSet presAssocID="{3FD7531F-5080-4D94-91F2-8C2D502153CE}" presName="composite" presStyleCnt="0"/>
      <dgm:spPr/>
    </dgm:pt>
    <dgm:pt modelId="{9C13D3C3-8968-41AD-B2E3-62F03163E937}" type="pres">
      <dgm:prSet presAssocID="{3FD7531F-5080-4D94-91F2-8C2D502153CE}" presName="rect1" presStyleLbl="bgShp" presStyleIdx="2" presStyleCnt="5"/>
      <dgm:spPr>
        <a:blipFill dpi="0" rotWithShape="1">
          <a:blip xmlns:r="http://schemas.openxmlformats.org/officeDocument/2006/relationships" r:embed="rId3"/>
          <a:srcRect/>
          <a:stretch>
            <a:fillRect l="17880" t="1182" r="17043" b="37426"/>
          </a:stretch>
        </a:blipFill>
      </dgm:spPr>
    </dgm:pt>
    <dgm:pt modelId="{40D3D708-28BE-4164-BDDC-A428F8E37135}" type="pres">
      <dgm:prSet presAssocID="{3FD7531F-5080-4D94-91F2-8C2D502153CE}" presName="rect2" presStyleLbl="trBgShp" presStyleIdx="2" presStyleCnt="5">
        <dgm:presLayoutVars>
          <dgm:bulletEnabled val="1"/>
        </dgm:presLayoutVars>
      </dgm:prSet>
      <dgm:spPr/>
    </dgm:pt>
    <dgm:pt modelId="{F7F1FB32-6925-40EC-A84E-82A7DBC65BBD}" type="pres">
      <dgm:prSet presAssocID="{3A9F96FD-9154-4CD4-A1F5-7F446517B178}" presName="sibTrans" presStyleCnt="0"/>
      <dgm:spPr/>
    </dgm:pt>
    <dgm:pt modelId="{0A716BCC-42E1-48BC-B186-BA6221238735}" type="pres">
      <dgm:prSet presAssocID="{65616E3B-E5FE-4D74-A7AA-6C3F1148DFDD}" presName="composite" presStyleCnt="0"/>
      <dgm:spPr/>
    </dgm:pt>
    <dgm:pt modelId="{51BDE7AA-342E-4A35-AE58-809505FEA0DD}" type="pres">
      <dgm:prSet presAssocID="{65616E3B-E5FE-4D74-A7AA-6C3F1148DFDD}" presName="rect1" presStyleLbl="bgShp" presStyleIdx="3" presStyleCnt="5" custLinFactNeighborY="1182"/>
      <dgm:spPr>
        <a:blipFill dpi="0" rotWithShape="1">
          <a:blip xmlns:r="http://schemas.openxmlformats.org/officeDocument/2006/relationships" r:embed="rId4"/>
          <a:srcRect/>
          <a:stretch>
            <a:fillRect l="-15171" t="-1156" r="-17038" b="23386"/>
          </a:stretch>
        </a:blipFill>
      </dgm:spPr>
    </dgm:pt>
    <dgm:pt modelId="{199F1E0D-8985-43AD-8B2B-9177759BD02C}" type="pres">
      <dgm:prSet presAssocID="{65616E3B-E5FE-4D74-A7AA-6C3F1148DFDD}" presName="rect2" presStyleLbl="trBgShp" presStyleIdx="3" presStyleCnt="5">
        <dgm:presLayoutVars>
          <dgm:bulletEnabled val="1"/>
        </dgm:presLayoutVars>
      </dgm:prSet>
      <dgm:spPr/>
    </dgm:pt>
    <dgm:pt modelId="{962C4775-876B-4885-8ABD-0B5C958CB478}" type="pres">
      <dgm:prSet presAssocID="{6002A5CE-D2F0-49A7-B1D3-3A3F7FF7A537}" presName="sibTrans" presStyleCnt="0"/>
      <dgm:spPr/>
    </dgm:pt>
    <dgm:pt modelId="{3B3E21A9-236A-430D-9FEC-06F6AD238F19}" type="pres">
      <dgm:prSet presAssocID="{7CF1DA80-2701-4866-B7D7-7ADB13DC2DD0}" presName="composite" presStyleCnt="0"/>
      <dgm:spPr/>
    </dgm:pt>
    <dgm:pt modelId="{D8981DCE-D3A6-4191-8837-529843FBC45D}" type="pres">
      <dgm:prSet presAssocID="{7CF1DA80-2701-4866-B7D7-7ADB13DC2DD0}" presName="rect1" presStyleLbl="bgShp" presStyleIdx="4" presStyleCnt="5"/>
      <dgm:spPr>
        <a:blipFill dpi="0" rotWithShape="1">
          <a:blip xmlns:r="http://schemas.openxmlformats.org/officeDocument/2006/relationships" r:embed="rId5"/>
          <a:srcRect/>
          <a:stretch>
            <a:fillRect l="-5100" t="-1156" r="-5806" b="37418"/>
          </a:stretch>
        </a:blipFill>
      </dgm:spPr>
    </dgm:pt>
    <dgm:pt modelId="{5B42B475-91CB-4056-9FDE-F0B81CECFED6}" type="pres">
      <dgm:prSet presAssocID="{7CF1DA80-2701-4866-B7D7-7ADB13DC2DD0}" presName="rect2" presStyleLbl="trBgShp" presStyleIdx="4" presStyleCnt="5">
        <dgm:presLayoutVars>
          <dgm:bulletEnabled val="1"/>
        </dgm:presLayoutVars>
      </dgm:prSet>
      <dgm:spPr/>
    </dgm:pt>
  </dgm:ptLst>
  <dgm:cxnLst>
    <dgm:cxn modelId="{91041717-C6D3-41E6-9998-984A47006306}" type="presOf" srcId="{65616E3B-E5FE-4D74-A7AA-6C3F1148DFDD}" destId="{199F1E0D-8985-43AD-8B2B-9177759BD02C}" srcOrd="0" destOrd="0" presId="urn:microsoft.com/office/officeart/2008/layout/BendingPictureSemiTransparentText"/>
    <dgm:cxn modelId="{AB53EF23-8490-4D7A-8814-0FCBD8FFB967}" type="presOf" srcId="{8DCAADDD-FF02-424D-A73A-3317C948FC2E}" destId="{CE9FDD63-3DA3-4CBA-806F-1159CE3E30B4}" srcOrd="0" destOrd="0" presId="urn:microsoft.com/office/officeart/2008/layout/BendingPictureSemiTransparentText"/>
    <dgm:cxn modelId="{B1805930-ECA6-4A3E-BF63-ED0780D35287}" srcId="{8DCAADDD-FF02-424D-A73A-3317C948FC2E}" destId="{D3896336-11A9-4E28-9B8C-AC036C50ECCD}" srcOrd="0" destOrd="0" parTransId="{267541F3-6152-4A1F-819A-B7F693BA28E7}" sibTransId="{DE267C91-337C-44D4-93A5-7B259B848D85}"/>
    <dgm:cxn modelId="{8B2F1693-D41A-4185-B1E3-1592382D0A85}" type="presOf" srcId="{D3896336-11A9-4E28-9B8C-AC036C50ECCD}" destId="{73CD88A6-1D7E-43F4-B60E-B527E816C880}" srcOrd="0" destOrd="0" presId="urn:microsoft.com/office/officeart/2008/layout/BendingPictureSemiTransparentText"/>
    <dgm:cxn modelId="{A10A6F9E-BAA0-4E22-B322-9E4AAC4E7304}" type="presOf" srcId="{3FD7531F-5080-4D94-91F2-8C2D502153CE}" destId="{40D3D708-28BE-4164-BDDC-A428F8E37135}" srcOrd="0" destOrd="0" presId="urn:microsoft.com/office/officeart/2008/layout/BendingPictureSemiTransparentText"/>
    <dgm:cxn modelId="{B810A4A5-EB7C-4C01-8994-1E560D9B792C}" srcId="{8DCAADDD-FF02-424D-A73A-3317C948FC2E}" destId="{65616E3B-E5FE-4D74-A7AA-6C3F1148DFDD}" srcOrd="3" destOrd="0" parTransId="{D6B19666-97D0-42D1-B2FE-F38DC06190B7}" sibTransId="{6002A5CE-D2F0-49A7-B1D3-3A3F7FF7A537}"/>
    <dgm:cxn modelId="{259075BA-F46B-407C-A418-AE744E5DE031}" type="presOf" srcId="{7CF1DA80-2701-4866-B7D7-7ADB13DC2DD0}" destId="{5B42B475-91CB-4056-9FDE-F0B81CECFED6}" srcOrd="0" destOrd="0" presId="urn:microsoft.com/office/officeart/2008/layout/BendingPictureSemiTransparentText"/>
    <dgm:cxn modelId="{5E2935C0-653B-4C09-9EF4-9212B857FB2F}" srcId="{8DCAADDD-FF02-424D-A73A-3317C948FC2E}" destId="{9B4C8728-F44C-4BCD-8AED-DFF28CA7F207}" srcOrd="1" destOrd="0" parTransId="{DB833225-959F-42DC-9283-89B5ADB26F03}" sibTransId="{BD170B0A-EC70-41AA-93E6-A7D411666F47}"/>
    <dgm:cxn modelId="{5EE266D9-8777-4CE1-BFFD-97260CB332AE}" type="presOf" srcId="{9B4C8728-F44C-4BCD-8AED-DFF28CA7F207}" destId="{6B9A4BA5-9BFC-4DF1-9FBA-A0B4B8F4146E}" srcOrd="0" destOrd="0" presId="urn:microsoft.com/office/officeart/2008/layout/BendingPictureSemiTransparentText"/>
    <dgm:cxn modelId="{340E15E4-9BEA-4DF0-ACCA-79A78519755B}" srcId="{8DCAADDD-FF02-424D-A73A-3317C948FC2E}" destId="{7CF1DA80-2701-4866-B7D7-7ADB13DC2DD0}" srcOrd="4" destOrd="0" parTransId="{4C2FD535-166E-4118-A1BA-4F3F79EFCEBF}" sibTransId="{4300B066-E0FD-424C-9A5D-A3EDFDB4A431}"/>
    <dgm:cxn modelId="{F68018F9-18CD-43E4-B03B-A2FC172EB83B}" srcId="{8DCAADDD-FF02-424D-A73A-3317C948FC2E}" destId="{3FD7531F-5080-4D94-91F2-8C2D502153CE}" srcOrd="2" destOrd="0" parTransId="{EA51C1B4-A148-4E70-882E-05D4CFBFD225}" sibTransId="{3A9F96FD-9154-4CD4-A1F5-7F446517B178}"/>
    <dgm:cxn modelId="{A37A01CE-45EE-49E0-B2EB-C519E5EB2131}" type="presParOf" srcId="{CE9FDD63-3DA3-4CBA-806F-1159CE3E30B4}" destId="{1C88EDC1-5A09-4500-B352-73E69E7EFA94}" srcOrd="0" destOrd="0" presId="urn:microsoft.com/office/officeart/2008/layout/BendingPictureSemiTransparentText"/>
    <dgm:cxn modelId="{DBEA01BD-7AF0-471F-A182-302B5D97F211}" type="presParOf" srcId="{1C88EDC1-5A09-4500-B352-73E69E7EFA94}" destId="{367FE7DA-FAC9-40E7-8BF9-11A6E68D08F3}" srcOrd="0" destOrd="0" presId="urn:microsoft.com/office/officeart/2008/layout/BendingPictureSemiTransparentText"/>
    <dgm:cxn modelId="{53F2D008-8610-4ECD-BBDA-F3B27F49F2FD}" type="presParOf" srcId="{1C88EDC1-5A09-4500-B352-73E69E7EFA94}" destId="{73CD88A6-1D7E-43F4-B60E-B527E816C880}" srcOrd="1" destOrd="0" presId="urn:microsoft.com/office/officeart/2008/layout/BendingPictureSemiTransparentText"/>
    <dgm:cxn modelId="{84DDF939-566D-4F51-B764-D6BE86261E70}" type="presParOf" srcId="{CE9FDD63-3DA3-4CBA-806F-1159CE3E30B4}" destId="{A2B772C2-1AE5-4644-9FDF-34118EE20CA7}" srcOrd="1" destOrd="0" presId="urn:microsoft.com/office/officeart/2008/layout/BendingPictureSemiTransparentText"/>
    <dgm:cxn modelId="{380F906D-D5FE-4EEC-827B-E1E8DC246393}" type="presParOf" srcId="{CE9FDD63-3DA3-4CBA-806F-1159CE3E30B4}" destId="{A9243EDB-BC2C-4073-AE28-274763CB430A}" srcOrd="2" destOrd="0" presId="urn:microsoft.com/office/officeart/2008/layout/BendingPictureSemiTransparentText"/>
    <dgm:cxn modelId="{72EEF1EA-7C1E-4C2C-A936-388B617A39B2}" type="presParOf" srcId="{A9243EDB-BC2C-4073-AE28-274763CB430A}" destId="{96905EAB-3575-4030-BCBC-4EA4F4BD40ED}" srcOrd="0" destOrd="0" presId="urn:microsoft.com/office/officeart/2008/layout/BendingPictureSemiTransparentText"/>
    <dgm:cxn modelId="{4FEFD131-8336-46C4-B7BC-DF02BFABEA86}" type="presParOf" srcId="{A9243EDB-BC2C-4073-AE28-274763CB430A}" destId="{6B9A4BA5-9BFC-4DF1-9FBA-A0B4B8F4146E}" srcOrd="1" destOrd="0" presId="urn:microsoft.com/office/officeart/2008/layout/BendingPictureSemiTransparentText"/>
    <dgm:cxn modelId="{6728F5EC-79EF-4A68-B1B4-A143EFED4FE1}" type="presParOf" srcId="{CE9FDD63-3DA3-4CBA-806F-1159CE3E30B4}" destId="{34906653-BA22-4345-ACF3-D9D938A85845}" srcOrd="3" destOrd="0" presId="urn:microsoft.com/office/officeart/2008/layout/BendingPictureSemiTransparentText"/>
    <dgm:cxn modelId="{DABE3EE3-AEDE-4160-B44B-74663B63380E}" type="presParOf" srcId="{CE9FDD63-3DA3-4CBA-806F-1159CE3E30B4}" destId="{D1BFD24A-EB03-4560-A585-D919D2F01BAC}" srcOrd="4" destOrd="0" presId="urn:microsoft.com/office/officeart/2008/layout/BendingPictureSemiTransparentText"/>
    <dgm:cxn modelId="{A0E36983-E273-4BD7-91CE-412BB8C9381E}" type="presParOf" srcId="{D1BFD24A-EB03-4560-A585-D919D2F01BAC}" destId="{9C13D3C3-8968-41AD-B2E3-62F03163E937}" srcOrd="0" destOrd="0" presId="urn:microsoft.com/office/officeart/2008/layout/BendingPictureSemiTransparentText"/>
    <dgm:cxn modelId="{2E6A59C6-A5DE-4D02-A8C1-ACEDFCFAA87C}" type="presParOf" srcId="{D1BFD24A-EB03-4560-A585-D919D2F01BAC}" destId="{40D3D708-28BE-4164-BDDC-A428F8E37135}" srcOrd="1" destOrd="0" presId="urn:microsoft.com/office/officeart/2008/layout/BendingPictureSemiTransparentText"/>
    <dgm:cxn modelId="{ECDD3137-D5CF-42CB-9971-90D82F56432F}" type="presParOf" srcId="{CE9FDD63-3DA3-4CBA-806F-1159CE3E30B4}" destId="{F7F1FB32-6925-40EC-A84E-82A7DBC65BBD}" srcOrd="5" destOrd="0" presId="urn:microsoft.com/office/officeart/2008/layout/BendingPictureSemiTransparentText"/>
    <dgm:cxn modelId="{093C6D22-2587-4BA7-BBE9-6F4CF17DA9BE}" type="presParOf" srcId="{CE9FDD63-3DA3-4CBA-806F-1159CE3E30B4}" destId="{0A716BCC-42E1-48BC-B186-BA6221238735}" srcOrd="6" destOrd="0" presId="urn:microsoft.com/office/officeart/2008/layout/BendingPictureSemiTransparentText"/>
    <dgm:cxn modelId="{65729D39-5F86-48AC-956E-8D068B932F46}" type="presParOf" srcId="{0A716BCC-42E1-48BC-B186-BA6221238735}" destId="{51BDE7AA-342E-4A35-AE58-809505FEA0DD}" srcOrd="0" destOrd="0" presId="urn:microsoft.com/office/officeart/2008/layout/BendingPictureSemiTransparentText"/>
    <dgm:cxn modelId="{13CA73F0-0F92-4BB8-A07D-9B1DB2E70D71}" type="presParOf" srcId="{0A716BCC-42E1-48BC-B186-BA6221238735}" destId="{199F1E0D-8985-43AD-8B2B-9177759BD02C}" srcOrd="1" destOrd="0" presId="urn:microsoft.com/office/officeart/2008/layout/BendingPictureSemiTransparentText"/>
    <dgm:cxn modelId="{DB3E40AF-6961-4908-AFC3-9D760948CBD4}" type="presParOf" srcId="{CE9FDD63-3DA3-4CBA-806F-1159CE3E30B4}" destId="{962C4775-876B-4885-8ABD-0B5C958CB478}" srcOrd="7" destOrd="0" presId="urn:microsoft.com/office/officeart/2008/layout/BendingPictureSemiTransparentText"/>
    <dgm:cxn modelId="{016C1F32-2301-4872-92C5-2240442F5652}" type="presParOf" srcId="{CE9FDD63-3DA3-4CBA-806F-1159CE3E30B4}" destId="{3B3E21A9-236A-430D-9FEC-06F6AD238F19}" srcOrd="8" destOrd="0" presId="urn:microsoft.com/office/officeart/2008/layout/BendingPictureSemiTransparentText"/>
    <dgm:cxn modelId="{C1AC57D1-EC63-4082-84E7-8E00F12BD4C5}" type="presParOf" srcId="{3B3E21A9-236A-430D-9FEC-06F6AD238F19}" destId="{D8981DCE-D3A6-4191-8837-529843FBC45D}" srcOrd="0" destOrd="0" presId="urn:microsoft.com/office/officeart/2008/layout/BendingPictureSemiTransparentText"/>
    <dgm:cxn modelId="{04D829D1-A2E7-402B-A27F-D022CCE83F58}" type="presParOf" srcId="{3B3E21A9-236A-430D-9FEC-06F6AD238F19}" destId="{5B42B475-91CB-4056-9FDE-F0B81CECFED6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CAADDD-FF02-424D-A73A-3317C948FC2E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896336-11A9-4E28-9B8C-AC036C50ECCD}">
      <dgm:prSet phldrT="[Text]"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IDE lập trình Web &amp; Mobile</a:t>
          </a:r>
        </a:p>
      </dgm:t>
    </dgm:pt>
    <dgm:pt modelId="{267541F3-6152-4A1F-819A-B7F693BA28E7}" type="parTrans" cxnId="{B1805930-ECA6-4A3E-BF63-ED0780D35287}">
      <dgm:prSet/>
      <dgm:spPr/>
      <dgm:t>
        <a:bodyPr/>
        <a:lstStyle/>
        <a:p>
          <a:endParaRPr lang="en-US"/>
        </a:p>
      </dgm:t>
    </dgm:pt>
    <dgm:pt modelId="{DE267C91-337C-44D4-93A5-7B259B848D85}" type="sibTrans" cxnId="{B1805930-ECA6-4A3E-BF63-ED0780D35287}">
      <dgm:prSet/>
      <dgm:spPr/>
      <dgm:t>
        <a:bodyPr/>
        <a:lstStyle/>
        <a:p>
          <a:endParaRPr lang="en-US"/>
        </a:p>
      </dgm:t>
    </dgm:pt>
    <dgm:pt modelId="{7CF1DA80-2701-4866-B7D7-7ADB13DC2DD0}">
      <dgm:prSet phldrT="[Text]"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Thiết kế sơ đồ tổ chức, ERD</a:t>
          </a:r>
        </a:p>
      </dgm:t>
    </dgm:pt>
    <dgm:pt modelId="{4C2FD535-166E-4118-A1BA-4F3F79EFCEBF}" type="parTrans" cxnId="{340E15E4-9BEA-4DF0-ACCA-79A78519755B}">
      <dgm:prSet/>
      <dgm:spPr/>
      <dgm:t>
        <a:bodyPr/>
        <a:lstStyle/>
        <a:p>
          <a:endParaRPr lang="en-US"/>
        </a:p>
      </dgm:t>
    </dgm:pt>
    <dgm:pt modelId="{4300B066-E0FD-424C-9A5D-A3EDFDB4A431}" type="sibTrans" cxnId="{340E15E4-9BEA-4DF0-ACCA-79A78519755B}">
      <dgm:prSet/>
      <dgm:spPr/>
      <dgm:t>
        <a:bodyPr/>
        <a:lstStyle/>
        <a:p>
          <a:endParaRPr lang="en-US"/>
        </a:p>
      </dgm:t>
    </dgm:pt>
    <dgm:pt modelId="{A99FE36E-F427-40E5-BF22-5E8E768E1A9E}">
      <dgm:prSet phldrT="[Text]"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Thiết kế các sơ đồ UML nghiệp vụ</a:t>
          </a:r>
        </a:p>
      </dgm:t>
    </dgm:pt>
    <dgm:pt modelId="{4C942D32-C0E5-4C8C-BFC2-14E27CE3FA4C}" type="parTrans" cxnId="{01CCAF02-26D8-44F0-9B72-20E698ADA28F}">
      <dgm:prSet/>
      <dgm:spPr/>
      <dgm:t>
        <a:bodyPr/>
        <a:lstStyle/>
        <a:p>
          <a:endParaRPr lang="en-US"/>
        </a:p>
      </dgm:t>
    </dgm:pt>
    <dgm:pt modelId="{0AB9F5EA-C4EB-4A10-B606-D6FD7C57BB17}" type="sibTrans" cxnId="{01CCAF02-26D8-44F0-9B72-20E698ADA28F}">
      <dgm:prSet/>
      <dgm:spPr/>
      <dgm:t>
        <a:bodyPr/>
        <a:lstStyle/>
        <a:p>
          <a:endParaRPr lang="en-US"/>
        </a:p>
      </dgm:t>
    </dgm:pt>
    <dgm:pt modelId="{65616E3B-E5FE-4D74-A7AA-6C3F1148DFDD}">
      <dgm:prSet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Quản lý mã nguồn &amp; teamwork</a:t>
          </a:r>
        </a:p>
      </dgm:t>
    </dgm:pt>
    <dgm:pt modelId="{D6B19666-97D0-42D1-B2FE-F38DC06190B7}" type="parTrans" cxnId="{B810A4A5-EB7C-4C01-8994-1E560D9B792C}">
      <dgm:prSet/>
      <dgm:spPr/>
      <dgm:t>
        <a:bodyPr/>
        <a:lstStyle/>
        <a:p>
          <a:endParaRPr lang="en-US"/>
        </a:p>
      </dgm:t>
    </dgm:pt>
    <dgm:pt modelId="{6002A5CE-D2F0-49A7-B1D3-3A3F7FF7A537}" type="sibTrans" cxnId="{B810A4A5-EB7C-4C01-8994-1E560D9B792C}">
      <dgm:prSet/>
      <dgm:spPr/>
      <dgm:t>
        <a:bodyPr/>
        <a:lstStyle/>
        <a:p>
          <a:endParaRPr lang="en-US"/>
        </a:p>
      </dgm:t>
    </dgm:pt>
    <dgm:pt modelId="{9B4C8728-F44C-4BCD-8AED-DFF28CA7F207}">
      <dgm:prSet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Build &amp; debug ứng dụng Flutter</a:t>
          </a:r>
        </a:p>
      </dgm:t>
    </dgm:pt>
    <dgm:pt modelId="{DB833225-959F-42DC-9283-89B5ADB26F03}" type="parTrans" cxnId="{5E2935C0-653B-4C09-9EF4-9212B857FB2F}">
      <dgm:prSet/>
      <dgm:spPr/>
      <dgm:t>
        <a:bodyPr/>
        <a:lstStyle/>
        <a:p>
          <a:endParaRPr lang="en-US"/>
        </a:p>
      </dgm:t>
    </dgm:pt>
    <dgm:pt modelId="{BD170B0A-EC70-41AA-93E6-A7D411666F47}" type="sibTrans" cxnId="{5E2935C0-653B-4C09-9EF4-9212B857FB2F}">
      <dgm:prSet/>
      <dgm:spPr/>
      <dgm:t>
        <a:bodyPr/>
        <a:lstStyle/>
        <a:p>
          <a:endParaRPr lang="en-US"/>
        </a:p>
      </dgm:t>
    </dgm:pt>
    <dgm:pt modelId="{3FD7531F-5080-4D94-91F2-8C2D502153CE}">
      <dgm:prSet custT="1"/>
      <dgm:spPr>
        <a:noFill/>
        <a:ln>
          <a:noFill/>
        </a:ln>
      </dgm:spPr>
      <dgm:t>
        <a:bodyPr/>
        <a:lstStyle/>
        <a:p>
          <a:pPr>
            <a:buNone/>
          </a:pPr>
          <a:r>
            <a:rPr lang="en-US" sz="2800" b="1">
              <a:solidFill>
                <a:srgbClr val="2072B7"/>
              </a:solidFill>
              <a:latin typeface="Bogart" panose="020B0604020202020204" charset="0"/>
            </a:rPr>
            <a:t>Nền tảng triển khai Web &amp; API</a:t>
          </a:r>
        </a:p>
      </dgm:t>
    </dgm:pt>
    <dgm:pt modelId="{EA51C1B4-A148-4E70-882E-05D4CFBFD225}" type="parTrans" cxnId="{F68018F9-18CD-43E4-B03B-A2FC172EB83B}">
      <dgm:prSet/>
      <dgm:spPr/>
      <dgm:t>
        <a:bodyPr/>
        <a:lstStyle/>
        <a:p>
          <a:endParaRPr lang="en-US"/>
        </a:p>
      </dgm:t>
    </dgm:pt>
    <dgm:pt modelId="{3A9F96FD-9154-4CD4-A1F5-7F446517B178}" type="sibTrans" cxnId="{F68018F9-18CD-43E4-B03B-A2FC172EB83B}">
      <dgm:prSet/>
      <dgm:spPr/>
      <dgm:t>
        <a:bodyPr/>
        <a:lstStyle/>
        <a:p>
          <a:endParaRPr lang="en-US"/>
        </a:p>
      </dgm:t>
    </dgm:pt>
    <dgm:pt modelId="{B133021D-8A68-40EB-B860-12DBBCFCFC63}" type="pres">
      <dgm:prSet presAssocID="{8DCAADDD-FF02-424D-A73A-3317C948FC2E}" presName="Name0" presStyleCnt="0">
        <dgm:presLayoutVars>
          <dgm:dir/>
          <dgm:resizeHandles val="exact"/>
        </dgm:presLayoutVars>
      </dgm:prSet>
      <dgm:spPr/>
    </dgm:pt>
    <dgm:pt modelId="{C707F6FC-EE5C-438D-B097-5818AC71B43B}" type="pres">
      <dgm:prSet presAssocID="{D3896336-11A9-4E28-9B8C-AC036C50ECCD}" presName="composite" presStyleCnt="0"/>
      <dgm:spPr/>
    </dgm:pt>
    <dgm:pt modelId="{C2C67304-7044-41BD-BA92-DDE10B85A9B1}" type="pres">
      <dgm:prSet presAssocID="{D3896336-11A9-4E28-9B8C-AC036C50ECCD}" presName="rect1" presStyleLbl="bgShp" presStyleIdx="0" presStyleCnt="6"/>
      <dgm:spPr>
        <a:blipFill dpi="0" rotWithShape="1">
          <a:blip xmlns:r="http://schemas.openxmlformats.org/officeDocument/2006/relationships" r:embed="rId1"/>
          <a:srcRect/>
          <a:stretch>
            <a:fillRect l="-887" t="596" r="-3699" b="38600"/>
          </a:stretch>
        </a:blipFill>
      </dgm:spPr>
    </dgm:pt>
    <dgm:pt modelId="{C9C3EEA7-5A38-4EEF-8B49-F5943CEED43A}" type="pres">
      <dgm:prSet presAssocID="{D3896336-11A9-4E28-9B8C-AC036C50ECCD}" presName="rect2" presStyleLbl="trBgShp" presStyleIdx="0" presStyleCnt="6">
        <dgm:presLayoutVars>
          <dgm:bulletEnabled val="1"/>
        </dgm:presLayoutVars>
      </dgm:prSet>
      <dgm:spPr/>
    </dgm:pt>
    <dgm:pt modelId="{2025A2AD-8D17-4C8D-8544-3AFFB63D6C8D}" type="pres">
      <dgm:prSet presAssocID="{DE267C91-337C-44D4-93A5-7B259B848D85}" presName="sibTrans" presStyleCnt="0"/>
      <dgm:spPr/>
    </dgm:pt>
    <dgm:pt modelId="{30CC5399-0DBA-4FDD-8FAA-533533F5B450}" type="pres">
      <dgm:prSet presAssocID="{9B4C8728-F44C-4BCD-8AED-DFF28CA7F207}" presName="composite" presStyleCnt="0"/>
      <dgm:spPr/>
    </dgm:pt>
    <dgm:pt modelId="{F77ACB16-1039-44DD-B9C1-917D12B8CE92}" type="pres">
      <dgm:prSet presAssocID="{9B4C8728-F44C-4BCD-8AED-DFF28CA7F207}" presName="rect1" presStyleLbl="bgShp" presStyleIdx="1" presStyleCnt="6"/>
      <dgm:spPr>
        <a:blipFill dpi="0" rotWithShape="1">
          <a:blip xmlns:r="http://schemas.openxmlformats.org/officeDocument/2006/relationships" r:embed="rId2"/>
          <a:srcRect/>
          <a:stretch>
            <a:fillRect l="24097" t="-568" r="24097" b="40474"/>
          </a:stretch>
        </a:blipFill>
      </dgm:spPr>
    </dgm:pt>
    <dgm:pt modelId="{985AE494-C827-4E69-9F8A-FE6EE2FFCF78}" type="pres">
      <dgm:prSet presAssocID="{9B4C8728-F44C-4BCD-8AED-DFF28CA7F207}" presName="rect2" presStyleLbl="trBgShp" presStyleIdx="1" presStyleCnt="6">
        <dgm:presLayoutVars>
          <dgm:bulletEnabled val="1"/>
        </dgm:presLayoutVars>
      </dgm:prSet>
      <dgm:spPr/>
    </dgm:pt>
    <dgm:pt modelId="{83798E23-A897-4126-88A6-15B5D02C2352}" type="pres">
      <dgm:prSet presAssocID="{BD170B0A-EC70-41AA-93E6-A7D411666F47}" presName="sibTrans" presStyleCnt="0"/>
      <dgm:spPr/>
    </dgm:pt>
    <dgm:pt modelId="{F6D75A29-5C1B-47EF-9E79-530CD0B237FA}" type="pres">
      <dgm:prSet presAssocID="{3FD7531F-5080-4D94-91F2-8C2D502153CE}" presName="composite" presStyleCnt="0"/>
      <dgm:spPr/>
    </dgm:pt>
    <dgm:pt modelId="{3A71ABE3-5755-435E-A6C9-CCACA3B0E23D}" type="pres">
      <dgm:prSet presAssocID="{3FD7531F-5080-4D94-91F2-8C2D502153CE}" presName="rect1" presStyleLbl="bgShp" presStyleIdx="2" presStyleCnt="6"/>
      <dgm:spPr>
        <a:blipFill dpi="0" rotWithShape="1">
          <a:blip xmlns:r="http://schemas.openxmlformats.org/officeDocument/2006/relationships" r:embed="rId3"/>
          <a:srcRect/>
          <a:stretch>
            <a:fillRect l="-2068" t="596" r="-2815" b="30402"/>
          </a:stretch>
        </a:blipFill>
      </dgm:spPr>
    </dgm:pt>
    <dgm:pt modelId="{CF87F037-D680-4ACD-938E-4298A04E278B}" type="pres">
      <dgm:prSet presAssocID="{3FD7531F-5080-4D94-91F2-8C2D502153CE}" presName="rect2" presStyleLbl="trBgShp" presStyleIdx="2" presStyleCnt="6">
        <dgm:presLayoutVars>
          <dgm:bulletEnabled val="1"/>
        </dgm:presLayoutVars>
      </dgm:prSet>
      <dgm:spPr/>
    </dgm:pt>
    <dgm:pt modelId="{DFFAD0A4-EE6E-4E95-B4AC-7F886974CE0B}" type="pres">
      <dgm:prSet presAssocID="{3A9F96FD-9154-4CD4-A1F5-7F446517B178}" presName="sibTrans" presStyleCnt="0"/>
      <dgm:spPr/>
    </dgm:pt>
    <dgm:pt modelId="{529BB3A6-7C43-4BB2-9875-64C71CCF6663}" type="pres">
      <dgm:prSet presAssocID="{65616E3B-E5FE-4D74-A7AA-6C3F1148DFDD}" presName="composite" presStyleCnt="0"/>
      <dgm:spPr/>
    </dgm:pt>
    <dgm:pt modelId="{29AEFEC5-22B5-4780-8AD5-3DDDFEAA89CC}" type="pres">
      <dgm:prSet presAssocID="{65616E3B-E5FE-4D74-A7AA-6C3F1148DFDD}" presName="rect1" presStyleLbl="bgShp" presStyleIdx="3" presStyleCnt="6"/>
      <dgm:spPr>
        <a:blipFill dpi="0" rotWithShape="1">
          <a:blip xmlns:r="http://schemas.openxmlformats.org/officeDocument/2006/relationships" r:embed="rId4"/>
          <a:srcRect/>
          <a:stretch>
            <a:fillRect l="6964" t="1529" r="6048" b="41243"/>
          </a:stretch>
        </a:blipFill>
      </dgm:spPr>
    </dgm:pt>
    <dgm:pt modelId="{E2EEC8EF-405B-4E84-A38E-1C4E8F3699A1}" type="pres">
      <dgm:prSet presAssocID="{65616E3B-E5FE-4D74-A7AA-6C3F1148DFDD}" presName="rect2" presStyleLbl="trBgShp" presStyleIdx="3" presStyleCnt="6">
        <dgm:presLayoutVars>
          <dgm:bulletEnabled val="1"/>
        </dgm:presLayoutVars>
      </dgm:prSet>
      <dgm:spPr/>
    </dgm:pt>
    <dgm:pt modelId="{41C8AF0A-39A1-4EDB-B26A-613884C00E58}" type="pres">
      <dgm:prSet presAssocID="{6002A5CE-D2F0-49A7-B1D3-3A3F7FF7A537}" presName="sibTrans" presStyleCnt="0"/>
      <dgm:spPr/>
    </dgm:pt>
    <dgm:pt modelId="{93D6481E-FBCC-4F00-A3D1-D236EE880C34}" type="pres">
      <dgm:prSet presAssocID="{7CF1DA80-2701-4866-B7D7-7ADB13DC2DD0}" presName="composite" presStyleCnt="0"/>
      <dgm:spPr/>
    </dgm:pt>
    <dgm:pt modelId="{D20FAD0E-D981-4B5F-9C4A-C852D83E010C}" type="pres">
      <dgm:prSet presAssocID="{7CF1DA80-2701-4866-B7D7-7ADB13DC2DD0}" presName="rect1" presStyleLbl="bgShp" presStyleIdx="4" presStyleCnt="6"/>
      <dgm:spPr>
        <a:blipFill dpi="0" rotWithShape="1">
          <a:blip xmlns:r="http://schemas.openxmlformats.org/officeDocument/2006/relationships" r:embed="rId5"/>
          <a:srcRect/>
          <a:stretch>
            <a:fillRect l="16134" t="1529" r="16134" b="39055"/>
          </a:stretch>
        </a:blipFill>
      </dgm:spPr>
    </dgm:pt>
    <dgm:pt modelId="{4B520DA0-BF91-4ED1-BBA6-2A44AB872A1D}" type="pres">
      <dgm:prSet presAssocID="{7CF1DA80-2701-4866-B7D7-7ADB13DC2DD0}" presName="rect2" presStyleLbl="trBgShp" presStyleIdx="4" presStyleCnt="6">
        <dgm:presLayoutVars>
          <dgm:bulletEnabled val="1"/>
        </dgm:presLayoutVars>
      </dgm:prSet>
      <dgm:spPr/>
    </dgm:pt>
    <dgm:pt modelId="{9A02052D-CE23-4A86-A4CF-0945E145ED51}" type="pres">
      <dgm:prSet presAssocID="{4300B066-E0FD-424C-9A5D-A3EDFDB4A431}" presName="sibTrans" presStyleCnt="0"/>
      <dgm:spPr/>
    </dgm:pt>
    <dgm:pt modelId="{495A236D-97B4-49E2-AE4F-CD9AEC10AA82}" type="pres">
      <dgm:prSet presAssocID="{A99FE36E-F427-40E5-BF22-5E8E768E1A9E}" presName="composite" presStyleCnt="0"/>
      <dgm:spPr/>
    </dgm:pt>
    <dgm:pt modelId="{A116CF25-90B8-47FE-891E-82C5220A9B42}" type="pres">
      <dgm:prSet presAssocID="{A99FE36E-F427-40E5-BF22-5E8E768E1A9E}" presName="rect1" presStyleLbl="bgShp" presStyleIdx="5" presStyleCnt="6"/>
      <dgm:spPr>
        <a:blipFill dpi="0" rotWithShape="1">
          <a:blip xmlns:r="http://schemas.openxmlformats.org/officeDocument/2006/relationships" r:embed="rId6"/>
          <a:srcRect/>
          <a:stretch>
            <a:fillRect l="26058" t="-659" r="20330" b="38469"/>
          </a:stretch>
        </a:blipFill>
      </dgm:spPr>
    </dgm:pt>
    <dgm:pt modelId="{7050BFE0-8619-481F-98DD-9BAC30E3D1B4}" type="pres">
      <dgm:prSet presAssocID="{A99FE36E-F427-40E5-BF22-5E8E768E1A9E}" presName="rect2" presStyleLbl="trBgShp" presStyleIdx="5" presStyleCnt="6">
        <dgm:presLayoutVars>
          <dgm:bulletEnabled val="1"/>
        </dgm:presLayoutVars>
      </dgm:prSet>
      <dgm:spPr/>
    </dgm:pt>
  </dgm:ptLst>
  <dgm:cxnLst>
    <dgm:cxn modelId="{01CCAF02-26D8-44F0-9B72-20E698ADA28F}" srcId="{8DCAADDD-FF02-424D-A73A-3317C948FC2E}" destId="{A99FE36E-F427-40E5-BF22-5E8E768E1A9E}" srcOrd="5" destOrd="0" parTransId="{4C942D32-C0E5-4C8C-BFC2-14E27CE3FA4C}" sibTransId="{0AB9F5EA-C4EB-4A10-B606-D6FD7C57BB17}"/>
    <dgm:cxn modelId="{6C1B2107-3A0D-41E6-A6D5-8083BACBD3D2}" type="presOf" srcId="{7CF1DA80-2701-4866-B7D7-7ADB13DC2DD0}" destId="{4B520DA0-BF91-4ED1-BBA6-2A44AB872A1D}" srcOrd="0" destOrd="0" presId="urn:microsoft.com/office/officeart/2008/layout/BendingPictureSemiTransparentText"/>
    <dgm:cxn modelId="{392B9D0A-0950-42FC-B035-84E11D00FF30}" type="presOf" srcId="{65616E3B-E5FE-4D74-A7AA-6C3F1148DFDD}" destId="{E2EEC8EF-405B-4E84-A38E-1C4E8F3699A1}" srcOrd="0" destOrd="0" presId="urn:microsoft.com/office/officeart/2008/layout/BendingPictureSemiTransparentText"/>
    <dgm:cxn modelId="{4E109017-9C77-4306-B947-B769384864C0}" type="presOf" srcId="{3FD7531F-5080-4D94-91F2-8C2D502153CE}" destId="{CF87F037-D680-4ACD-938E-4298A04E278B}" srcOrd="0" destOrd="0" presId="urn:microsoft.com/office/officeart/2008/layout/BendingPictureSemiTransparentText"/>
    <dgm:cxn modelId="{B1805930-ECA6-4A3E-BF63-ED0780D35287}" srcId="{8DCAADDD-FF02-424D-A73A-3317C948FC2E}" destId="{D3896336-11A9-4E28-9B8C-AC036C50ECCD}" srcOrd="0" destOrd="0" parTransId="{267541F3-6152-4A1F-819A-B7F693BA28E7}" sibTransId="{DE267C91-337C-44D4-93A5-7B259B848D85}"/>
    <dgm:cxn modelId="{4CEAD44D-545E-482E-9A6C-98877BE2A036}" type="presOf" srcId="{D3896336-11A9-4E28-9B8C-AC036C50ECCD}" destId="{C9C3EEA7-5A38-4EEF-8B49-F5943CEED43A}" srcOrd="0" destOrd="0" presId="urn:microsoft.com/office/officeart/2008/layout/BendingPictureSemiTransparentText"/>
    <dgm:cxn modelId="{B810A4A5-EB7C-4C01-8994-1E560D9B792C}" srcId="{8DCAADDD-FF02-424D-A73A-3317C948FC2E}" destId="{65616E3B-E5FE-4D74-A7AA-6C3F1148DFDD}" srcOrd="3" destOrd="0" parTransId="{D6B19666-97D0-42D1-B2FE-F38DC06190B7}" sibTransId="{6002A5CE-D2F0-49A7-B1D3-3A3F7FF7A537}"/>
    <dgm:cxn modelId="{B55622B1-9977-48C0-82D9-B3E526C93129}" type="presOf" srcId="{A99FE36E-F427-40E5-BF22-5E8E768E1A9E}" destId="{7050BFE0-8619-481F-98DD-9BAC30E3D1B4}" srcOrd="0" destOrd="0" presId="urn:microsoft.com/office/officeart/2008/layout/BendingPictureSemiTransparentText"/>
    <dgm:cxn modelId="{A1FE2DB7-6355-4D27-AF72-FC935239BEA9}" type="presOf" srcId="{9B4C8728-F44C-4BCD-8AED-DFF28CA7F207}" destId="{985AE494-C827-4E69-9F8A-FE6EE2FFCF78}" srcOrd="0" destOrd="0" presId="urn:microsoft.com/office/officeart/2008/layout/BendingPictureSemiTransparentText"/>
    <dgm:cxn modelId="{5E2935C0-653B-4C09-9EF4-9212B857FB2F}" srcId="{8DCAADDD-FF02-424D-A73A-3317C948FC2E}" destId="{9B4C8728-F44C-4BCD-8AED-DFF28CA7F207}" srcOrd="1" destOrd="0" parTransId="{DB833225-959F-42DC-9283-89B5ADB26F03}" sibTransId="{BD170B0A-EC70-41AA-93E6-A7D411666F47}"/>
    <dgm:cxn modelId="{5F19AFD1-586E-4764-B4D2-2B75451D61DF}" type="presOf" srcId="{8DCAADDD-FF02-424D-A73A-3317C948FC2E}" destId="{B133021D-8A68-40EB-B860-12DBBCFCFC63}" srcOrd="0" destOrd="0" presId="urn:microsoft.com/office/officeart/2008/layout/BendingPictureSemiTransparentText"/>
    <dgm:cxn modelId="{340E15E4-9BEA-4DF0-ACCA-79A78519755B}" srcId="{8DCAADDD-FF02-424D-A73A-3317C948FC2E}" destId="{7CF1DA80-2701-4866-B7D7-7ADB13DC2DD0}" srcOrd="4" destOrd="0" parTransId="{4C2FD535-166E-4118-A1BA-4F3F79EFCEBF}" sibTransId="{4300B066-E0FD-424C-9A5D-A3EDFDB4A431}"/>
    <dgm:cxn modelId="{F68018F9-18CD-43E4-B03B-A2FC172EB83B}" srcId="{8DCAADDD-FF02-424D-A73A-3317C948FC2E}" destId="{3FD7531F-5080-4D94-91F2-8C2D502153CE}" srcOrd="2" destOrd="0" parTransId="{EA51C1B4-A148-4E70-882E-05D4CFBFD225}" sibTransId="{3A9F96FD-9154-4CD4-A1F5-7F446517B178}"/>
    <dgm:cxn modelId="{D27839ED-609F-42FF-AC9A-E46F31A029C8}" type="presParOf" srcId="{B133021D-8A68-40EB-B860-12DBBCFCFC63}" destId="{C707F6FC-EE5C-438D-B097-5818AC71B43B}" srcOrd="0" destOrd="0" presId="urn:microsoft.com/office/officeart/2008/layout/BendingPictureSemiTransparentText"/>
    <dgm:cxn modelId="{B44CECC8-1752-44EA-B0CB-2976DF731D76}" type="presParOf" srcId="{C707F6FC-EE5C-438D-B097-5818AC71B43B}" destId="{C2C67304-7044-41BD-BA92-DDE10B85A9B1}" srcOrd="0" destOrd="0" presId="urn:microsoft.com/office/officeart/2008/layout/BendingPictureSemiTransparentText"/>
    <dgm:cxn modelId="{83ECF455-24E9-4FFD-81B4-1B2BB1D4809B}" type="presParOf" srcId="{C707F6FC-EE5C-438D-B097-5818AC71B43B}" destId="{C9C3EEA7-5A38-4EEF-8B49-F5943CEED43A}" srcOrd="1" destOrd="0" presId="urn:microsoft.com/office/officeart/2008/layout/BendingPictureSemiTransparentText"/>
    <dgm:cxn modelId="{97FD4F6E-C037-4429-8999-87B69A331FAD}" type="presParOf" srcId="{B133021D-8A68-40EB-B860-12DBBCFCFC63}" destId="{2025A2AD-8D17-4C8D-8544-3AFFB63D6C8D}" srcOrd="1" destOrd="0" presId="urn:microsoft.com/office/officeart/2008/layout/BendingPictureSemiTransparentText"/>
    <dgm:cxn modelId="{64E6F4F8-7BB3-42A8-8A81-2285B370D66A}" type="presParOf" srcId="{B133021D-8A68-40EB-B860-12DBBCFCFC63}" destId="{30CC5399-0DBA-4FDD-8FAA-533533F5B450}" srcOrd="2" destOrd="0" presId="urn:microsoft.com/office/officeart/2008/layout/BendingPictureSemiTransparentText"/>
    <dgm:cxn modelId="{B60D6DE9-126D-4C8F-B4A9-EE218C606B29}" type="presParOf" srcId="{30CC5399-0DBA-4FDD-8FAA-533533F5B450}" destId="{F77ACB16-1039-44DD-B9C1-917D12B8CE92}" srcOrd="0" destOrd="0" presId="urn:microsoft.com/office/officeart/2008/layout/BendingPictureSemiTransparentText"/>
    <dgm:cxn modelId="{904C2C59-08D6-49B8-AD73-5C2B3B8BA6D7}" type="presParOf" srcId="{30CC5399-0DBA-4FDD-8FAA-533533F5B450}" destId="{985AE494-C827-4E69-9F8A-FE6EE2FFCF78}" srcOrd="1" destOrd="0" presId="urn:microsoft.com/office/officeart/2008/layout/BendingPictureSemiTransparentText"/>
    <dgm:cxn modelId="{F0FB2E0A-0F84-47C5-B6C9-3D462AAD5073}" type="presParOf" srcId="{B133021D-8A68-40EB-B860-12DBBCFCFC63}" destId="{83798E23-A897-4126-88A6-15B5D02C2352}" srcOrd="3" destOrd="0" presId="urn:microsoft.com/office/officeart/2008/layout/BendingPictureSemiTransparentText"/>
    <dgm:cxn modelId="{67E75859-12A9-4123-8146-EA1599684E54}" type="presParOf" srcId="{B133021D-8A68-40EB-B860-12DBBCFCFC63}" destId="{F6D75A29-5C1B-47EF-9E79-530CD0B237FA}" srcOrd="4" destOrd="0" presId="urn:microsoft.com/office/officeart/2008/layout/BendingPictureSemiTransparentText"/>
    <dgm:cxn modelId="{46696B27-D066-41AA-83AE-CF0CF7165A91}" type="presParOf" srcId="{F6D75A29-5C1B-47EF-9E79-530CD0B237FA}" destId="{3A71ABE3-5755-435E-A6C9-CCACA3B0E23D}" srcOrd="0" destOrd="0" presId="urn:microsoft.com/office/officeart/2008/layout/BendingPictureSemiTransparentText"/>
    <dgm:cxn modelId="{4D561C72-0A65-4521-BDA7-B81CFBAD8D49}" type="presParOf" srcId="{F6D75A29-5C1B-47EF-9E79-530CD0B237FA}" destId="{CF87F037-D680-4ACD-938E-4298A04E278B}" srcOrd="1" destOrd="0" presId="urn:microsoft.com/office/officeart/2008/layout/BendingPictureSemiTransparentText"/>
    <dgm:cxn modelId="{8365B78A-5E84-4B47-A92F-3CFC3910B35B}" type="presParOf" srcId="{B133021D-8A68-40EB-B860-12DBBCFCFC63}" destId="{DFFAD0A4-EE6E-4E95-B4AC-7F886974CE0B}" srcOrd="5" destOrd="0" presId="urn:microsoft.com/office/officeart/2008/layout/BendingPictureSemiTransparentText"/>
    <dgm:cxn modelId="{80A9A1FC-AF95-43FD-A015-AF7D484EBD4B}" type="presParOf" srcId="{B133021D-8A68-40EB-B860-12DBBCFCFC63}" destId="{529BB3A6-7C43-4BB2-9875-64C71CCF6663}" srcOrd="6" destOrd="0" presId="urn:microsoft.com/office/officeart/2008/layout/BendingPictureSemiTransparentText"/>
    <dgm:cxn modelId="{2D10FA75-79FB-4952-8D04-B045FDFB9869}" type="presParOf" srcId="{529BB3A6-7C43-4BB2-9875-64C71CCF6663}" destId="{29AEFEC5-22B5-4780-8AD5-3DDDFEAA89CC}" srcOrd="0" destOrd="0" presId="urn:microsoft.com/office/officeart/2008/layout/BendingPictureSemiTransparentText"/>
    <dgm:cxn modelId="{5E18F7CE-7EC9-4CD3-B58C-E45BDCA0D64D}" type="presParOf" srcId="{529BB3A6-7C43-4BB2-9875-64C71CCF6663}" destId="{E2EEC8EF-405B-4E84-A38E-1C4E8F3699A1}" srcOrd="1" destOrd="0" presId="urn:microsoft.com/office/officeart/2008/layout/BendingPictureSemiTransparentText"/>
    <dgm:cxn modelId="{089C61B9-EF81-4D3D-8D71-50AA9910911B}" type="presParOf" srcId="{B133021D-8A68-40EB-B860-12DBBCFCFC63}" destId="{41C8AF0A-39A1-4EDB-B26A-613884C00E58}" srcOrd="7" destOrd="0" presId="urn:microsoft.com/office/officeart/2008/layout/BendingPictureSemiTransparentText"/>
    <dgm:cxn modelId="{4ADC1115-9088-4A41-84D1-0F13D9E8A1BF}" type="presParOf" srcId="{B133021D-8A68-40EB-B860-12DBBCFCFC63}" destId="{93D6481E-FBCC-4F00-A3D1-D236EE880C34}" srcOrd="8" destOrd="0" presId="urn:microsoft.com/office/officeart/2008/layout/BendingPictureSemiTransparentText"/>
    <dgm:cxn modelId="{DD574407-7EF2-4E74-949E-254308759416}" type="presParOf" srcId="{93D6481E-FBCC-4F00-A3D1-D236EE880C34}" destId="{D20FAD0E-D981-4B5F-9C4A-C852D83E010C}" srcOrd="0" destOrd="0" presId="urn:microsoft.com/office/officeart/2008/layout/BendingPictureSemiTransparentText"/>
    <dgm:cxn modelId="{5C582BD4-9C34-452C-BD84-1001A6C6E5F6}" type="presParOf" srcId="{93D6481E-FBCC-4F00-A3D1-D236EE880C34}" destId="{4B520DA0-BF91-4ED1-BBA6-2A44AB872A1D}" srcOrd="1" destOrd="0" presId="urn:microsoft.com/office/officeart/2008/layout/BendingPictureSemiTransparentText"/>
    <dgm:cxn modelId="{5E396F7A-0051-4D2D-9966-97690790B157}" type="presParOf" srcId="{B133021D-8A68-40EB-B860-12DBBCFCFC63}" destId="{9A02052D-CE23-4A86-A4CF-0945E145ED51}" srcOrd="9" destOrd="0" presId="urn:microsoft.com/office/officeart/2008/layout/BendingPictureSemiTransparentText"/>
    <dgm:cxn modelId="{B040CACA-0747-49AF-9BC3-66072916A00C}" type="presParOf" srcId="{B133021D-8A68-40EB-B860-12DBBCFCFC63}" destId="{495A236D-97B4-49E2-AE4F-CD9AEC10AA82}" srcOrd="10" destOrd="0" presId="urn:microsoft.com/office/officeart/2008/layout/BendingPictureSemiTransparentText"/>
    <dgm:cxn modelId="{02AD6157-2229-4977-9C35-9F9EE61DB6CC}" type="presParOf" srcId="{495A236D-97B4-49E2-AE4F-CD9AEC10AA82}" destId="{A116CF25-90B8-47FE-891E-82C5220A9B42}" srcOrd="0" destOrd="0" presId="urn:microsoft.com/office/officeart/2008/layout/BendingPictureSemiTransparentText"/>
    <dgm:cxn modelId="{ACE51786-A982-4C7A-981F-31E2852E5A1B}" type="presParOf" srcId="{495A236D-97B4-49E2-AE4F-CD9AEC10AA82}" destId="{7050BFE0-8619-481F-98DD-9BAC30E3D1B4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FE7DA-FAC9-40E7-8BF9-11A6E68D08F3}">
      <dsp:nvSpPr>
        <dsp:cNvPr id="0" name=""/>
        <dsp:cNvSpPr/>
      </dsp:nvSpPr>
      <dsp:spPr>
        <a:xfrm>
          <a:off x="1639468" y="908931"/>
          <a:ext cx="4839092" cy="3501891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9659" t="-6454" r="14575" b="3016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D88A6-1D7E-43F4-B60E-B527E816C880}">
      <dsp:nvSpPr>
        <dsp:cNvPr id="0" name=""/>
        <dsp:cNvSpPr/>
      </dsp:nvSpPr>
      <dsp:spPr>
        <a:xfrm>
          <a:off x="2016186" y="3360255"/>
          <a:ext cx="4085656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>
              <a:solidFill>
                <a:srgbClr val="2072B7"/>
              </a:solidFill>
              <a:latin typeface="Bogart" panose="020B0604020202020204" charset="0"/>
            </a:rPr>
            <a:t>Ngôn ngữ backend cho Web, xử lý nghiệp vụ theo mô hình MVC</a:t>
          </a:r>
          <a:endParaRPr lang="en-US" sz="2800" b="1" kern="1200">
            <a:solidFill>
              <a:srgbClr val="2072B7"/>
            </a:solidFill>
            <a:latin typeface="Bogart" panose="020B0604020202020204" charset="0"/>
          </a:endParaRPr>
        </a:p>
      </dsp:txBody>
      <dsp:txXfrm>
        <a:off x="2016186" y="3360255"/>
        <a:ext cx="4085656" cy="840453"/>
      </dsp:txXfrm>
    </dsp:sp>
    <dsp:sp modelId="{96905EAB-3575-4030-BCBC-4EA4F4BD40ED}">
      <dsp:nvSpPr>
        <dsp:cNvPr id="0" name=""/>
        <dsp:cNvSpPr/>
      </dsp:nvSpPr>
      <dsp:spPr>
        <a:xfrm>
          <a:off x="6895286" y="908931"/>
          <a:ext cx="4571645" cy="3501891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5816" t="74" r="-1396" b="3759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A4BA5-9BFC-4DF1-9FBA-A0B4B8F4146E}">
      <dsp:nvSpPr>
        <dsp:cNvPr id="0" name=""/>
        <dsp:cNvSpPr/>
      </dsp:nvSpPr>
      <dsp:spPr>
        <a:xfrm>
          <a:off x="6969931" y="3360255"/>
          <a:ext cx="4422355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Xử lý nghiệp vụ: routing, auth, phân quyền, API REST, bảo mật</a:t>
          </a:r>
        </a:p>
      </dsp:txBody>
      <dsp:txXfrm>
        <a:off x="6969931" y="3360255"/>
        <a:ext cx="4422355" cy="840453"/>
      </dsp:txXfrm>
    </dsp:sp>
    <dsp:sp modelId="{9C13D3C3-8968-41AD-B2E3-62F03163E937}">
      <dsp:nvSpPr>
        <dsp:cNvPr id="0" name=""/>
        <dsp:cNvSpPr/>
      </dsp:nvSpPr>
      <dsp:spPr>
        <a:xfrm>
          <a:off x="7989" y="4819388"/>
          <a:ext cx="4085656" cy="3501891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7880" t="1182" r="17043" b="3742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3D708-28BE-4164-BDDC-A428F8E37135}">
      <dsp:nvSpPr>
        <dsp:cNvPr id="0" name=""/>
        <dsp:cNvSpPr/>
      </dsp:nvSpPr>
      <dsp:spPr>
        <a:xfrm>
          <a:off x="7989" y="7270712"/>
          <a:ext cx="4085656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spc="61">
              <a:solidFill>
                <a:srgbClr val="2072B7"/>
              </a:solidFill>
              <a:latin typeface="Bogart" panose="020B0604020202020204" charset="0"/>
              <a:sym typeface="DM Sans"/>
            </a:rPr>
            <a:t>Tạo giao diện Web bằng Blade Template Engine</a:t>
          </a:r>
          <a:endParaRPr lang="en-US" sz="2800" b="1" kern="1200">
            <a:solidFill>
              <a:srgbClr val="2072B7"/>
            </a:solidFill>
            <a:latin typeface="Bogart" panose="020B0604020202020204" charset="0"/>
          </a:endParaRPr>
        </a:p>
      </dsp:txBody>
      <dsp:txXfrm>
        <a:off x="7989" y="7270712"/>
        <a:ext cx="4085656" cy="840453"/>
      </dsp:txXfrm>
    </dsp:sp>
    <dsp:sp modelId="{51BDE7AA-342E-4A35-AE58-809505FEA0DD}">
      <dsp:nvSpPr>
        <dsp:cNvPr id="0" name=""/>
        <dsp:cNvSpPr/>
      </dsp:nvSpPr>
      <dsp:spPr>
        <a:xfrm>
          <a:off x="4510371" y="4860780"/>
          <a:ext cx="4085656" cy="3501891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15171" t="-1156" r="-17038" b="23386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F1E0D-8985-43AD-8B2B-9177759BD02C}">
      <dsp:nvSpPr>
        <dsp:cNvPr id="0" name=""/>
        <dsp:cNvSpPr/>
      </dsp:nvSpPr>
      <dsp:spPr>
        <a:xfrm>
          <a:off x="4510371" y="7270712"/>
          <a:ext cx="4085656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Xây dựng ứng dụng Mobile Android</a:t>
          </a:r>
        </a:p>
      </dsp:txBody>
      <dsp:txXfrm>
        <a:off x="4510371" y="7270712"/>
        <a:ext cx="4085656" cy="840453"/>
      </dsp:txXfrm>
    </dsp:sp>
    <dsp:sp modelId="{D8981DCE-D3A6-4191-8837-529843FBC45D}">
      <dsp:nvSpPr>
        <dsp:cNvPr id="0" name=""/>
        <dsp:cNvSpPr/>
      </dsp:nvSpPr>
      <dsp:spPr>
        <a:xfrm>
          <a:off x="9012753" y="4819388"/>
          <a:ext cx="4085656" cy="3501891"/>
        </a:xfrm>
        <a:prstGeom prst="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-5100" t="-1156" r="-5806" b="37418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2B475-91CB-4056-9FDE-F0B81CECFED6}">
      <dsp:nvSpPr>
        <dsp:cNvPr id="0" name=""/>
        <dsp:cNvSpPr/>
      </dsp:nvSpPr>
      <dsp:spPr>
        <a:xfrm>
          <a:off x="9012753" y="7270712"/>
          <a:ext cx="4085656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Hệ quản trị dữ liệu chính của hệ thống</a:t>
          </a:r>
        </a:p>
      </dsp:txBody>
      <dsp:txXfrm>
        <a:off x="9012753" y="7270712"/>
        <a:ext cx="4085656" cy="840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67304-7044-41BD-BA92-DDE10B85A9B1}">
      <dsp:nvSpPr>
        <dsp:cNvPr id="0" name=""/>
        <dsp:cNvSpPr/>
      </dsp:nvSpPr>
      <dsp:spPr>
        <a:xfrm>
          <a:off x="5159" y="915878"/>
          <a:ext cx="4063640" cy="3483021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887" t="596" r="-3699" b="386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3EEA7-5A38-4EEF-8B49-F5943CEED43A}">
      <dsp:nvSpPr>
        <dsp:cNvPr id="0" name=""/>
        <dsp:cNvSpPr/>
      </dsp:nvSpPr>
      <dsp:spPr>
        <a:xfrm>
          <a:off x="5159" y="3353993"/>
          <a:ext cx="4063640" cy="835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IDE lập trình Web &amp; Mobile</a:t>
          </a:r>
        </a:p>
      </dsp:txBody>
      <dsp:txXfrm>
        <a:off x="5159" y="3353993"/>
        <a:ext cx="4063640" cy="835925"/>
      </dsp:txXfrm>
    </dsp:sp>
    <dsp:sp modelId="{F77ACB16-1039-44DD-B9C1-917D12B8CE92}">
      <dsp:nvSpPr>
        <dsp:cNvPr id="0" name=""/>
        <dsp:cNvSpPr/>
      </dsp:nvSpPr>
      <dsp:spPr>
        <a:xfrm>
          <a:off x="4483279" y="915878"/>
          <a:ext cx="4063640" cy="3483021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24097" t="-568" r="24097" b="40474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AE494-C827-4E69-9F8A-FE6EE2FFCF78}">
      <dsp:nvSpPr>
        <dsp:cNvPr id="0" name=""/>
        <dsp:cNvSpPr/>
      </dsp:nvSpPr>
      <dsp:spPr>
        <a:xfrm>
          <a:off x="4483279" y="3353993"/>
          <a:ext cx="4063640" cy="835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Build &amp; debug ứng dụng Flutter</a:t>
          </a:r>
        </a:p>
      </dsp:txBody>
      <dsp:txXfrm>
        <a:off x="4483279" y="3353993"/>
        <a:ext cx="4063640" cy="835925"/>
      </dsp:txXfrm>
    </dsp:sp>
    <dsp:sp modelId="{3A71ABE3-5755-435E-A6C9-CCACA3B0E23D}">
      <dsp:nvSpPr>
        <dsp:cNvPr id="0" name=""/>
        <dsp:cNvSpPr/>
      </dsp:nvSpPr>
      <dsp:spPr>
        <a:xfrm>
          <a:off x="8961399" y="915878"/>
          <a:ext cx="4063640" cy="3483021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2068" t="596" r="-2815" b="30402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87F037-D680-4ACD-938E-4298A04E278B}">
      <dsp:nvSpPr>
        <dsp:cNvPr id="0" name=""/>
        <dsp:cNvSpPr/>
      </dsp:nvSpPr>
      <dsp:spPr>
        <a:xfrm>
          <a:off x="8961399" y="3353993"/>
          <a:ext cx="4063640" cy="835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Nền tảng triển khai Web &amp; API</a:t>
          </a:r>
        </a:p>
      </dsp:txBody>
      <dsp:txXfrm>
        <a:off x="8961399" y="3353993"/>
        <a:ext cx="4063640" cy="835925"/>
      </dsp:txXfrm>
    </dsp:sp>
    <dsp:sp modelId="{29AEFEC5-22B5-4780-8AD5-3DDDFEAA89CC}">
      <dsp:nvSpPr>
        <dsp:cNvPr id="0" name=""/>
        <dsp:cNvSpPr/>
      </dsp:nvSpPr>
      <dsp:spPr>
        <a:xfrm>
          <a:off x="5159" y="4805264"/>
          <a:ext cx="4063640" cy="3483021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6964" t="1529" r="6048" b="41243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EC8EF-405B-4E84-A38E-1C4E8F3699A1}">
      <dsp:nvSpPr>
        <dsp:cNvPr id="0" name=""/>
        <dsp:cNvSpPr/>
      </dsp:nvSpPr>
      <dsp:spPr>
        <a:xfrm>
          <a:off x="5159" y="7243378"/>
          <a:ext cx="4063640" cy="835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Quản lý mã nguồn &amp; teamwork</a:t>
          </a:r>
        </a:p>
      </dsp:txBody>
      <dsp:txXfrm>
        <a:off x="5159" y="7243378"/>
        <a:ext cx="4063640" cy="835925"/>
      </dsp:txXfrm>
    </dsp:sp>
    <dsp:sp modelId="{D20FAD0E-D981-4B5F-9C4A-C852D83E010C}">
      <dsp:nvSpPr>
        <dsp:cNvPr id="0" name=""/>
        <dsp:cNvSpPr/>
      </dsp:nvSpPr>
      <dsp:spPr>
        <a:xfrm>
          <a:off x="4483279" y="4805264"/>
          <a:ext cx="4063640" cy="3483021"/>
        </a:xfrm>
        <a:prstGeom prst="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16134" t="1529" r="16134" b="39055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20DA0-BF91-4ED1-BBA6-2A44AB872A1D}">
      <dsp:nvSpPr>
        <dsp:cNvPr id="0" name=""/>
        <dsp:cNvSpPr/>
      </dsp:nvSpPr>
      <dsp:spPr>
        <a:xfrm>
          <a:off x="4483279" y="7243378"/>
          <a:ext cx="4063640" cy="835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Thiết kế sơ đồ tổ chức, ERD</a:t>
          </a:r>
        </a:p>
      </dsp:txBody>
      <dsp:txXfrm>
        <a:off x="4483279" y="7243378"/>
        <a:ext cx="4063640" cy="835925"/>
      </dsp:txXfrm>
    </dsp:sp>
    <dsp:sp modelId="{A116CF25-90B8-47FE-891E-82C5220A9B42}">
      <dsp:nvSpPr>
        <dsp:cNvPr id="0" name=""/>
        <dsp:cNvSpPr/>
      </dsp:nvSpPr>
      <dsp:spPr>
        <a:xfrm>
          <a:off x="8961399" y="4805264"/>
          <a:ext cx="4063640" cy="3483021"/>
        </a:xfrm>
        <a:prstGeom prst="rect">
          <a:avLst/>
        </a:prstGeom>
        <a:blipFill dpi="0" rotWithShape="1">
          <a:blip xmlns:r="http://schemas.openxmlformats.org/officeDocument/2006/relationships" r:embed="rId6"/>
          <a:srcRect/>
          <a:stretch>
            <a:fillRect l="26058" t="-659" r="20330" b="38469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0BFE0-8619-481F-98DD-9BAC30E3D1B4}">
      <dsp:nvSpPr>
        <dsp:cNvPr id="0" name=""/>
        <dsp:cNvSpPr/>
      </dsp:nvSpPr>
      <dsp:spPr>
        <a:xfrm>
          <a:off x="8961399" y="7243378"/>
          <a:ext cx="4063640" cy="835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2072B7"/>
              </a:solidFill>
              <a:latin typeface="Bogart" panose="020B0604020202020204" charset="0"/>
            </a:rPr>
            <a:t>Thiết kế các sơ đồ UML nghiệp vụ</a:t>
          </a:r>
        </a:p>
      </dsp:txBody>
      <dsp:txXfrm>
        <a:off x="8961399" y="7243378"/>
        <a:ext cx="4063640" cy="835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10889-055D-4371-AD59-D0D88280C9E7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736E-A9A9-4A95-AC2D-D698843C9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4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736E-A9A9-4A95-AC2D-D698843C91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1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736E-A9A9-4A95-AC2D-D698843C91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0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4.png"/><Relationship Id="rId18" Type="http://schemas.openxmlformats.org/officeDocument/2006/relationships/image" Target="../media/image31.svg"/><Relationship Id="rId26" Type="http://schemas.openxmlformats.org/officeDocument/2006/relationships/image" Target="../media/image88.svg"/><Relationship Id="rId3" Type="http://schemas.openxmlformats.org/officeDocument/2006/relationships/image" Target="../media/image12.png"/><Relationship Id="rId21" Type="http://schemas.openxmlformats.org/officeDocument/2006/relationships/image" Target="../media/image34.png"/><Relationship Id="rId7" Type="http://schemas.openxmlformats.org/officeDocument/2006/relationships/image" Target="../media/image16.png"/><Relationship Id="rId12" Type="http://schemas.openxmlformats.org/officeDocument/2006/relationships/image" Target="../media/image23.svg"/><Relationship Id="rId17" Type="http://schemas.openxmlformats.org/officeDocument/2006/relationships/image" Target="../media/image30.png"/><Relationship Id="rId25" Type="http://schemas.openxmlformats.org/officeDocument/2006/relationships/image" Target="../media/image87.png"/><Relationship Id="rId2" Type="http://schemas.openxmlformats.org/officeDocument/2006/relationships/image" Target="../media/image6.png"/><Relationship Id="rId16" Type="http://schemas.openxmlformats.org/officeDocument/2006/relationships/image" Target="../media/image27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2.png"/><Relationship Id="rId24" Type="http://schemas.openxmlformats.org/officeDocument/2006/relationships/image" Target="../media/image37.sv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23" Type="http://schemas.openxmlformats.org/officeDocument/2006/relationships/image" Target="../media/image36.png"/><Relationship Id="rId10" Type="http://schemas.openxmlformats.org/officeDocument/2006/relationships/image" Target="../media/image19.svg"/><Relationship Id="rId19" Type="http://schemas.openxmlformats.org/officeDocument/2006/relationships/image" Target="../media/image32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Relationship Id="rId22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6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3" Type="http://schemas.openxmlformats.org/officeDocument/2006/relationships/image" Target="../media/image43.png"/><Relationship Id="rId21" Type="http://schemas.openxmlformats.org/officeDocument/2006/relationships/image" Target="../media/image36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57.png"/><Relationship Id="rId2" Type="http://schemas.openxmlformats.org/officeDocument/2006/relationships/image" Target="../media/image6.png"/><Relationship Id="rId16" Type="http://schemas.openxmlformats.org/officeDocument/2006/relationships/image" Target="../media/image56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19" Type="http://schemas.openxmlformats.org/officeDocument/2006/relationships/image" Target="../media/image34.png"/><Relationship Id="rId4" Type="http://schemas.openxmlformats.org/officeDocument/2006/relationships/image" Target="../media/image44.sv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30E5BFD-6133-D3C5-AD06-C543678D2665}"/>
              </a:ext>
            </a:extLst>
          </p:cNvPr>
          <p:cNvGrpSpPr/>
          <p:nvPr/>
        </p:nvGrpSpPr>
        <p:grpSpPr>
          <a:xfrm>
            <a:off x="0" y="-38100"/>
            <a:ext cx="18318482" cy="1148968"/>
            <a:chOff x="-5181600" y="-154587"/>
            <a:chExt cx="18318482" cy="1148968"/>
          </a:xfrm>
        </p:grpSpPr>
        <p:grpSp>
          <p:nvGrpSpPr>
            <p:cNvPr id="10" name="Group 10"/>
            <p:cNvGrpSpPr/>
            <p:nvPr/>
          </p:nvGrpSpPr>
          <p:grpSpPr>
            <a:xfrm>
              <a:off x="-5181600" y="-154587"/>
              <a:ext cx="18288000" cy="1148968"/>
              <a:chOff x="-6508856" y="-878451"/>
              <a:chExt cx="24384000" cy="213035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6508856" y="-878451"/>
                <a:ext cx="24384000" cy="2130357"/>
              </a:xfrm>
              <a:custGeom>
                <a:avLst/>
                <a:gdLst/>
                <a:ahLst/>
                <a:cxnLst/>
                <a:rect l="l" t="t" r="r" b="b"/>
                <a:pathLst>
                  <a:path w="24384000" h="1426718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426718"/>
                    </a:lnTo>
                    <a:lnTo>
                      <a:pt x="0" y="1426718"/>
                    </a:lnTo>
                    <a:close/>
                  </a:path>
                </a:pathLst>
              </a:custGeom>
              <a:solidFill>
                <a:srgbClr val="2072B7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-5151120" y="-79691"/>
              <a:ext cx="18288002" cy="1029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700">
                  <a:solidFill>
                    <a:schemeClr val="bg1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BỘ CÔNG THƯƠNG</a:t>
              </a:r>
            </a:p>
            <a:p>
              <a:pPr algn="ctr">
                <a:lnSpc>
                  <a:spcPct val="130000"/>
                </a:lnSpc>
              </a:pPr>
              <a:r>
                <a:rPr lang="en-US" sz="2700">
                  <a:solidFill>
                    <a:schemeClr val="bg1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TRƯỜNG ĐẠI HỌC CÔNG THƯƠNG THÀNH PHỐ HỒ CHÍ MINH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-4942959" y="-124249"/>
              <a:ext cx="1209160" cy="1074071"/>
              <a:chOff x="-6902934" y="-875210"/>
              <a:chExt cx="1612213" cy="1991486"/>
            </a:xfrm>
          </p:grpSpPr>
          <p:sp>
            <p:nvSpPr>
              <p:cNvPr id="14" name="Freeform 14" descr="A white circle with blue and red text and a book with a graduation cap  Description automatically generated"/>
              <p:cNvSpPr/>
              <p:nvPr/>
            </p:nvSpPr>
            <p:spPr>
              <a:xfrm>
                <a:off x="-6902934" y="-875210"/>
                <a:ext cx="1612213" cy="1991486"/>
              </a:xfrm>
              <a:custGeom>
                <a:avLst/>
                <a:gdLst/>
                <a:ahLst/>
                <a:cxnLst/>
                <a:rect l="l" t="t" r="r" b="b"/>
                <a:pathLst>
                  <a:path w="1331976" h="1331976">
                    <a:moveTo>
                      <a:pt x="0" y="0"/>
                    </a:moveTo>
                    <a:lnTo>
                      <a:pt x="1331976" y="0"/>
                    </a:lnTo>
                    <a:lnTo>
                      <a:pt x="1331976" y="1331976"/>
                    </a:lnTo>
                    <a:lnTo>
                      <a:pt x="0" y="13319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-1" b="-1"/>
                </a:stretch>
              </a:blip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30486" y="1241764"/>
            <a:ext cx="18287996" cy="500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>
                <a:solidFill>
                  <a:srgbClr val="2072B7"/>
                </a:solidFill>
                <a:latin typeface="Paytone One" panose="020B0604020202020204" charset="0"/>
                <a:ea typeface="Paytone One"/>
                <a:cs typeface="Paytone One"/>
                <a:sym typeface="Paytone One"/>
              </a:rPr>
              <a:t>KHOA CÔNG NGHỆ THÔNG TIN</a:t>
            </a:r>
          </a:p>
          <a:p>
            <a:pPr algn="ctr">
              <a:lnSpc>
                <a:spcPct val="150000"/>
              </a:lnSpc>
            </a:pPr>
            <a:r>
              <a:rPr lang="en-US" sz="4500">
                <a:solidFill>
                  <a:srgbClr val="FFA94D"/>
                </a:solidFill>
                <a:latin typeface="Paytone One"/>
                <a:ea typeface="Paytone One"/>
                <a:cs typeface="Paytone One"/>
                <a:sym typeface="Paytone One"/>
              </a:rPr>
              <a:t>BÁO CÁO KHÓA LUẬN CỬ NHÂN</a:t>
            </a:r>
          </a:p>
          <a:p>
            <a:pPr algn="ctr">
              <a:lnSpc>
                <a:spcPct val="150000"/>
              </a:lnSpc>
            </a:pPr>
            <a:r>
              <a:rPr lang="en-US" sz="3500">
                <a:solidFill>
                  <a:srgbClr val="2072B7"/>
                </a:solidFill>
                <a:latin typeface="Paytone One"/>
                <a:ea typeface="Paytone One"/>
                <a:cs typeface="Paytone One"/>
                <a:sym typeface="Paytone One"/>
              </a:rPr>
              <a:t>HỘI ĐỒNG 04</a:t>
            </a:r>
          </a:p>
          <a:p>
            <a:pPr algn="ctr">
              <a:lnSpc>
                <a:spcPct val="150000"/>
              </a:lnSpc>
            </a:pPr>
            <a:r>
              <a:rPr lang="en-US" sz="5400">
                <a:solidFill>
                  <a:srgbClr val="034EA2"/>
                </a:solidFill>
                <a:latin typeface="Paytone One"/>
                <a:ea typeface="Paytone One"/>
                <a:cs typeface="Paytone One"/>
                <a:sym typeface="Paytone One"/>
              </a:rPr>
              <a:t>XÂY DỰNG HỆ THỐNG QUẢN LÝ CÁC CUỘC THI HỌC THUẬT TẠI KHOA CÔNG NGHỆ THÔNG TIN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F1399-AF1A-BD9A-54CB-2114A81A2317}"/>
              </a:ext>
            </a:extLst>
          </p:cNvPr>
          <p:cNvSpPr txBox="1"/>
          <p:nvPr/>
        </p:nvSpPr>
        <p:spPr>
          <a:xfrm>
            <a:off x="16298567" y="9788539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 / 32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C92762-6211-647F-262A-AE5181AAE22A}"/>
              </a:ext>
            </a:extLst>
          </p:cNvPr>
          <p:cNvGrpSpPr/>
          <p:nvPr/>
        </p:nvGrpSpPr>
        <p:grpSpPr>
          <a:xfrm>
            <a:off x="3514876" y="6473826"/>
            <a:ext cx="11258247" cy="3332722"/>
            <a:chOff x="3600753" y="6438900"/>
            <a:chExt cx="11258247" cy="3332722"/>
          </a:xfrm>
        </p:grpSpPr>
        <p:sp>
          <p:nvSpPr>
            <p:cNvPr id="19" name="TextBox 19"/>
            <p:cNvSpPr txBox="1">
              <a:spLocks/>
            </p:cNvSpPr>
            <p:nvPr/>
          </p:nvSpPr>
          <p:spPr>
            <a:xfrm>
              <a:off x="5486400" y="6561684"/>
              <a:ext cx="9263665" cy="30446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Giảng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 </a:t>
              </a: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viên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 </a:t>
              </a: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hướng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 </a:t>
              </a: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dẫn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: </a:t>
              </a:r>
              <a:r>
                <a:rPr lang="en-US" sz="2700" err="1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ThS</a:t>
              </a:r>
              <a:r>
                <a:rPr lang="en-US" sz="2700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. Nguyễn Văn </a:t>
              </a:r>
              <a:r>
                <a:rPr lang="en-US" sz="2700" err="1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Lễ</a:t>
              </a:r>
              <a:endParaRPr lang="en-US" sz="2700">
                <a:solidFill>
                  <a:srgbClr val="000000"/>
                </a:solidFill>
                <a:latin typeface="Paytone One" panose="020B0604020202020204" charset="0"/>
                <a:ea typeface="Segoe UI Black" panose="020B0A02040204020203" pitchFamily="34" charset="0"/>
                <a:cs typeface="Bogart"/>
                <a:sym typeface="Bogart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Sinh </a:t>
              </a: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viên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 </a:t>
              </a: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thực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 </a:t>
              </a:r>
              <a:r>
                <a:rPr lang="en-US" sz="2700" err="1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hiện</a:t>
              </a:r>
              <a:r>
                <a:rPr lang="en-US" sz="2700">
                  <a:solidFill>
                    <a:srgbClr val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Bogart"/>
                  <a:sym typeface="Bogart"/>
                </a:rPr>
                <a:t>:</a:t>
              </a:r>
              <a:r>
                <a:rPr lang="en-US" sz="2700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	</a:t>
              </a:r>
            </a:p>
            <a:p>
              <a:pPr marL="1205865" lvl="2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2001222529 - Đinh Thị Thảo Ly - 13DHTH02</a:t>
              </a:r>
            </a:p>
            <a:p>
              <a:pPr marL="1205865" lvl="2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2001225805 - Nguyễn Thị Kiều Vân - 13DHTH02</a:t>
              </a:r>
            </a:p>
            <a:p>
              <a:pPr marL="1205865" lvl="2" indent="-4572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Paytone One" panose="020B0604020202020204" charset="0"/>
                  <a:ea typeface="Segoe UI Black" panose="020B0A02040204020203" pitchFamily="34" charset="0"/>
                  <a:cs typeface="Bogart"/>
                  <a:sym typeface="Bogart"/>
                </a:rPr>
                <a:t>2001221872 - Lê Trung Kiên - 13DHTH02</a:t>
              </a:r>
            </a:p>
          </p:txBody>
        </p:sp>
        <p:sp>
          <p:nvSpPr>
            <p:cNvPr id="2" name="Freeform 10">
              <a:extLst>
                <a:ext uri="{FF2B5EF4-FFF2-40B4-BE49-F238E27FC236}">
                  <a16:creationId xmlns:a16="http://schemas.microsoft.com/office/drawing/2014/main" id="{92F488C6-BE15-71EB-01C7-0701C6ABE8AB}"/>
                </a:ext>
              </a:extLst>
            </p:cNvPr>
            <p:cNvSpPr>
              <a:spLocks/>
            </p:cNvSpPr>
            <p:nvPr/>
          </p:nvSpPr>
          <p:spPr>
            <a:xfrm>
              <a:off x="4556282" y="6438900"/>
              <a:ext cx="10302718" cy="3332722"/>
            </a:xfrm>
            <a:custGeom>
              <a:avLst/>
              <a:gdLst/>
              <a:ahLst/>
              <a:cxnLst/>
              <a:rect l="l" t="t" r="r" b="b"/>
              <a:pathLst>
                <a:path w="7315200" h="2029968">
                  <a:moveTo>
                    <a:pt x="0" y="0"/>
                  </a:moveTo>
                  <a:lnTo>
                    <a:pt x="7315200" y="0"/>
                  </a:lnTo>
                  <a:lnTo>
                    <a:pt x="7315200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226E8D0B-C0FB-90C4-4F07-51B2F413BD13}"/>
                </a:ext>
              </a:extLst>
            </p:cNvPr>
            <p:cNvSpPr>
              <a:spLocks/>
            </p:cNvSpPr>
            <p:nvPr/>
          </p:nvSpPr>
          <p:spPr>
            <a:xfrm rot="1980000">
              <a:off x="3600753" y="6693532"/>
              <a:ext cx="2126647" cy="2822953"/>
            </a:xfrm>
            <a:custGeom>
              <a:avLst/>
              <a:gdLst/>
              <a:ahLst/>
              <a:cxnLst/>
              <a:rect l="l" t="t" r="r" b="b"/>
              <a:pathLst>
                <a:path w="1846359" h="2461812">
                  <a:moveTo>
                    <a:pt x="0" y="0"/>
                  </a:moveTo>
                  <a:lnTo>
                    <a:pt x="1846359" y="0"/>
                  </a:lnTo>
                  <a:lnTo>
                    <a:pt x="1846359" y="2461812"/>
                  </a:lnTo>
                  <a:lnTo>
                    <a:pt x="0" y="2461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5FF5-CB71-0A88-4C76-090F2169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D7ACA9-DB0D-4FEC-EABF-759396A3417F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8E3E32-ABF1-C176-E6FA-ACFD7D813BB6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C180D00-9025-D91D-C754-CD74C1D9613D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8028DDC4-1B7D-CA0B-165C-97C3BE471A73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C582B1-DC13-3003-1719-E04C31D0545E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CD3CEEB9-3A83-7655-AA26-621FD9BA05F8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07D44B-D540-9DF4-343F-73079318C684}"/>
                </a:ext>
              </a:extLst>
            </p:cNvPr>
            <p:cNvSpPr txBox="1"/>
            <p:nvPr/>
          </p:nvSpPr>
          <p:spPr>
            <a:xfrm>
              <a:off x="3086100" y="4468593"/>
              <a:ext cx="12115800" cy="2837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7200">
                  <a:solidFill>
                    <a:srgbClr val="00509E"/>
                  </a:solidFill>
                  <a:latin typeface="Paytone One" panose="020B0604020202020204" charset="0"/>
                </a:rPr>
                <a:t>3. PHÂN TÍCH VÀ THIẾT KẾ HỆ THỐNG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C7AAFEE-CF00-BC67-BE25-E8439EA8FCE8}"/>
              </a:ext>
            </a:extLst>
          </p:cNvPr>
          <p:cNvSpPr txBox="1"/>
          <p:nvPr/>
        </p:nvSpPr>
        <p:spPr>
          <a:xfrm>
            <a:off x="16104389" y="982533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10 / 32</a:t>
            </a:r>
          </a:p>
        </p:txBody>
      </p:sp>
    </p:spTree>
    <p:extLst>
      <p:ext uri="{BB962C8B-B14F-4D97-AF65-F5344CB8AC3E}">
        <p14:creationId xmlns:p14="http://schemas.microsoft.com/office/powerpoint/2010/main" val="174325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10B1-1A4C-7A25-12C6-B9FC4BCD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326C01C-CF2D-BFA1-7FFB-BA40598719C3}"/>
              </a:ext>
            </a:extLst>
          </p:cNvPr>
          <p:cNvGrpSpPr/>
          <p:nvPr/>
        </p:nvGrpSpPr>
        <p:grpSpPr>
          <a:xfrm>
            <a:off x="1218122" y="302187"/>
            <a:ext cx="15851756" cy="9682626"/>
            <a:chOff x="1214435" y="302187"/>
            <a:chExt cx="15851756" cy="9682626"/>
          </a:xfrm>
        </p:grpSpPr>
        <p:pic>
          <p:nvPicPr>
            <p:cNvPr id="6" name="Picture 5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FA76CE3A-AB30-B577-C26D-790AC3005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0113" y="302187"/>
              <a:ext cx="9526078" cy="9682626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348A7A-FF24-0D2B-F73B-0F11F608962F}"/>
                </a:ext>
              </a:extLst>
            </p:cNvPr>
            <p:cNvGrpSpPr/>
            <p:nvPr/>
          </p:nvGrpSpPr>
          <p:grpSpPr>
            <a:xfrm>
              <a:off x="1214435" y="1139389"/>
              <a:ext cx="5715000" cy="8008222"/>
              <a:chOff x="992248" y="309379"/>
              <a:chExt cx="5715000" cy="80082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A3ED0-A562-3188-30C9-DEEC9DF8135E}"/>
                  </a:ext>
                </a:extLst>
              </p:cNvPr>
              <p:cNvSpPr txBox="1"/>
              <p:nvPr/>
            </p:nvSpPr>
            <p:spPr>
              <a:xfrm>
                <a:off x="992248" y="2962289"/>
                <a:ext cx="5715000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72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SƠ ĐỒ USECASE NGHIỆP VỤ</a:t>
                </a:r>
              </a:p>
              <a:p>
                <a:endParaRPr lang="en-US"/>
              </a:p>
            </p:txBody>
          </p:sp>
          <p:pic>
            <p:nvPicPr>
              <p:cNvPr id="1026" name="Picture 2" descr="Trường Đại học Công nghiệp Thực phẩm TP.HCM (HUFI) chính thức đổi tên thành  Trường Đại học Công Thương TP.HCM (HUIT) - Tuyển Sinh HUIT">
                <a:extLst>
                  <a:ext uri="{FF2B5EF4-FFF2-40B4-BE49-F238E27FC236}">
                    <a16:creationId xmlns:a16="http://schemas.microsoft.com/office/drawing/2014/main" id="{ADB86F40-A3E7-B5B3-4DBE-A4AFB444A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8643" y="309379"/>
                <a:ext cx="2362210" cy="2362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3A7F699-99F5-B58D-876D-AA6083ED0258}"/>
              </a:ext>
            </a:extLst>
          </p:cNvPr>
          <p:cNvSpPr txBox="1"/>
          <p:nvPr/>
        </p:nvSpPr>
        <p:spPr>
          <a:xfrm>
            <a:off x="16139655" y="9794609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11 / 32</a:t>
            </a:r>
          </a:p>
        </p:txBody>
      </p:sp>
    </p:spTree>
    <p:extLst>
      <p:ext uri="{BB962C8B-B14F-4D97-AF65-F5344CB8AC3E}">
        <p14:creationId xmlns:p14="http://schemas.microsoft.com/office/powerpoint/2010/main" val="205557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0557A-5C1B-7FF8-D53D-E52499A5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5A6779-C3C4-3922-F3A9-9EECEA4605F9}"/>
              </a:ext>
            </a:extLst>
          </p:cNvPr>
          <p:cNvGrpSpPr/>
          <p:nvPr/>
        </p:nvGrpSpPr>
        <p:grpSpPr>
          <a:xfrm>
            <a:off x="795690" y="-1229"/>
            <a:ext cx="16696619" cy="10288229"/>
            <a:chOff x="1218122" y="0"/>
            <a:chExt cx="16696619" cy="102882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88ABB7-E68C-F0C8-E42D-E5E8EEC6FD00}"/>
                </a:ext>
              </a:extLst>
            </p:cNvPr>
            <p:cNvGrpSpPr/>
            <p:nvPr/>
          </p:nvGrpSpPr>
          <p:grpSpPr>
            <a:xfrm>
              <a:off x="1218122" y="1139389"/>
              <a:ext cx="5411278" cy="8008222"/>
              <a:chOff x="992248" y="309379"/>
              <a:chExt cx="5411278" cy="80082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C788AE-E4D6-3D3E-6726-088DA41BB04A}"/>
                  </a:ext>
                </a:extLst>
              </p:cNvPr>
              <p:cNvSpPr txBox="1"/>
              <p:nvPr/>
            </p:nvSpPr>
            <p:spPr>
              <a:xfrm>
                <a:off x="992248" y="2962289"/>
                <a:ext cx="5411278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72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SƠ ĐỒ USECASE HỆ THỐNG</a:t>
                </a:r>
              </a:p>
              <a:p>
                <a:endParaRPr lang="en-US"/>
              </a:p>
            </p:txBody>
          </p:sp>
          <p:pic>
            <p:nvPicPr>
              <p:cNvPr id="1026" name="Picture 2" descr="Trường Đại học Công nghiệp Thực phẩm TP.HCM (HUFI) chính thức đổi tên thành  Trường Đại học Công Thương TP.HCM (HUIT) - Tuyển Sinh HUIT">
                <a:extLst>
                  <a:ext uri="{FF2B5EF4-FFF2-40B4-BE49-F238E27FC236}">
                    <a16:creationId xmlns:a16="http://schemas.microsoft.com/office/drawing/2014/main" id="{B7378EEF-694D-448F-FFC0-756DD802B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8643" y="309379"/>
                <a:ext cx="2362210" cy="2362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3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441E0538-41EE-DDED-C67E-8E3CE87BC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400" y="0"/>
              <a:ext cx="11285341" cy="1028822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90570E7-24AC-A3EC-4EDC-9F502E5F885E}"/>
              </a:ext>
            </a:extLst>
          </p:cNvPr>
          <p:cNvSpPr txBox="1"/>
          <p:nvPr/>
        </p:nvSpPr>
        <p:spPr>
          <a:xfrm>
            <a:off x="16104389" y="982533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12 / 32</a:t>
            </a:r>
          </a:p>
        </p:txBody>
      </p:sp>
    </p:spTree>
    <p:extLst>
      <p:ext uri="{BB962C8B-B14F-4D97-AF65-F5344CB8AC3E}">
        <p14:creationId xmlns:p14="http://schemas.microsoft.com/office/powerpoint/2010/main" val="350988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BC03D-CB06-54AA-EB9B-19F041A7D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B79C8C-2775-7769-3653-D33D09CD8FA0}"/>
              </a:ext>
            </a:extLst>
          </p:cNvPr>
          <p:cNvGrpSpPr/>
          <p:nvPr/>
        </p:nvGrpSpPr>
        <p:grpSpPr>
          <a:xfrm>
            <a:off x="1664483" y="99308"/>
            <a:ext cx="14959034" cy="10088383"/>
            <a:chOff x="1247360" y="128637"/>
            <a:chExt cx="14959034" cy="100883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5BEA74-4C8C-63FC-A218-5DEB78F36D82}"/>
                </a:ext>
              </a:extLst>
            </p:cNvPr>
            <p:cNvGrpSpPr/>
            <p:nvPr/>
          </p:nvGrpSpPr>
          <p:grpSpPr>
            <a:xfrm>
              <a:off x="1247360" y="2563837"/>
              <a:ext cx="6705601" cy="5510134"/>
              <a:chOff x="992247" y="591476"/>
              <a:chExt cx="6705601" cy="551013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7F9AB8-57E0-BC9E-DC32-4866514A6501}"/>
                  </a:ext>
                </a:extLst>
              </p:cNvPr>
              <p:cNvSpPr txBox="1"/>
              <p:nvPr/>
            </p:nvSpPr>
            <p:spPr>
              <a:xfrm>
                <a:off x="992247" y="2962289"/>
                <a:ext cx="670560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60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SƠ ĐỒ LỚP MỨC PHÂN TÍCH</a:t>
                </a:r>
              </a:p>
              <a:p>
                <a:endParaRPr lang="en-US"/>
              </a:p>
            </p:txBody>
          </p:sp>
          <p:pic>
            <p:nvPicPr>
              <p:cNvPr id="13" name="Picture 2" descr="Trường Đại học Công nghiệp Thực phẩm TP.HCM (HUFI) chính thức đổi tên thành  Trường Đại học Công Thương TP.HCM (HUIT) - Tuyển Sinh HUIT">
                <a:extLst>
                  <a:ext uri="{FF2B5EF4-FFF2-40B4-BE49-F238E27FC236}">
                    <a16:creationId xmlns:a16="http://schemas.microsoft.com/office/drawing/2014/main" id="{3A7553F9-2A59-2680-D110-FE754C138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3942" y="591476"/>
                <a:ext cx="2362210" cy="23622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295976-E1BE-837D-7114-DA246D5FB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1488" y="128637"/>
              <a:ext cx="7744906" cy="100883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2936BD-73EE-C725-2F33-DB56FB2E19E2}"/>
              </a:ext>
            </a:extLst>
          </p:cNvPr>
          <p:cNvSpPr txBox="1"/>
          <p:nvPr/>
        </p:nvSpPr>
        <p:spPr>
          <a:xfrm>
            <a:off x="16104389" y="982533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13 / 32</a:t>
            </a:r>
          </a:p>
        </p:txBody>
      </p:sp>
    </p:spTree>
    <p:extLst>
      <p:ext uri="{BB962C8B-B14F-4D97-AF65-F5344CB8AC3E}">
        <p14:creationId xmlns:p14="http://schemas.microsoft.com/office/powerpoint/2010/main" val="238352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3485-2ACE-1581-2D21-C747C2C8E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BBEFD97-5783-3701-B24C-FE193286532D}"/>
              </a:ext>
            </a:extLst>
          </p:cNvPr>
          <p:cNvGrpSpPr/>
          <p:nvPr/>
        </p:nvGrpSpPr>
        <p:grpSpPr>
          <a:xfrm>
            <a:off x="228600" y="1303554"/>
            <a:ext cx="17830800" cy="7679891"/>
            <a:chOff x="228600" y="1303554"/>
            <a:chExt cx="17830800" cy="7679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76BA9F-3EC5-DD21-2E4E-8B78BB18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4964" y="1303554"/>
              <a:ext cx="11704436" cy="7679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A5B720-F86F-58CD-CA1A-BFBEB942D6D2}"/>
                </a:ext>
              </a:extLst>
            </p:cNvPr>
            <p:cNvGrpSpPr/>
            <p:nvPr/>
          </p:nvGrpSpPr>
          <p:grpSpPr>
            <a:xfrm>
              <a:off x="228600" y="1328887"/>
              <a:ext cx="6134071" cy="7629223"/>
              <a:chOff x="228601" y="1326068"/>
              <a:chExt cx="6248399" cy="670857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A128DA-58E8-049A-F94B-BA70DFF5957D}"/>
                  </a:ext>
                </a:extLst>
              </p:cNvPr>
              <p:cNvSpPr txBox="1"/>
              <p:nvPr/>
            </p:nvSpPr>
            <p:spPr>
              <a:xfrm>
                <a:off x="1237119" y="1326068"/>
                <a:ext cx="4231361" cy="1607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NGƯỜI DÙNG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6679D5-13E0-4AA7-E57B-65CD276C84B1}"/>
                  </a:ext>
                </a:extLst>
              </p:cNvPr>
              <p:cNvSpPr txBox="1"/>
              <p:nvPr/>
            </p:nvSpPr>
            <p:spPr>
              <a:xfrm>
                <a:off x="228601" y="2933700"/>
                <a:ext cx="6248399" cy="5100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NguoiDung, SinhVien / ThiSinh, GiangVien, Lop, BoMon, LichHoc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NguoiDung (1) –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SinhVien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NguoiDung (1) –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GiangVien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BoMon (1) – (1…n) GiangVien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GiangVien (1) – (1…n) Lop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Lop (1) – (0…n) SinhVien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SinhVien (1) – (1…n) LichHoc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248C57-EC2F-A4DF-4A7C-2B2122478D2E}"/>
              </a:ext>
            </a:extLst>
          </p:cNvPr>
          <p:cNvSpPr txBox="1"/>
          <p:nvPr/>
        </p:nvSpPr>
        <p:spPr>
          <a:xfrm>
            <a:off x="16085687" y="9825335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14 / 32</a:t>
            </a:r>
          </a:p>
        </p:txBody>
      </p:sp>
    </p:spTree>
    <p:extLst>
      <p:ext uri="{BB962C8B-B14F-4D97-AF65-F5344CB8AC3E}">
        <p14:creationId xmlns:p14="http://schemas.microsoft.com/office/powerpoint/2010/main" val="87528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6AB5-A142-A452-9EE0-664EDA7FE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BD8628D-4A14-6D6F-A020-FA40EC76611E}"/>
              </a:ext>
            </a:extLst>
          </p:cNvPr>
          <p:cNvGrpSpPr/>
          <p:nvPr/>
        </p:nvGrpSpPr>
        <p:grpSpPr>
          <a:xfrm>
            <a:off x="259105" y="278075"/>
            <a:ext cx="17769789" cy="9730849"/>
            <a:chOff x="646664" y="525048"/>
            <a:chExt cx="17123125" cy="9242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4933E5-C828-FC8A-CC58-A229A758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5400" y="525048"/>
              <a:ext cx="8854389" cy="9242597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192CDE-CDC2-95A5-BE94-0663A025DD47}"/>
                </a:ext>
              </a:extLst>
            </p:cNvPr>
            <p:cNvGrpSpPr/>
            <p:nvPr/>
          </p:nvGrpSpPr>
          <p:grpSpPr>
            <a:xfrm>
              <a:off x="646664" y="2665578"/>
              <a:ext cx="8268736" cy="4955844"/>
              <a:chOff x="228600" y="2388580"/>
              <a:chExt cx="8268736" cy="495584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8F2CA1-6B34-768A-0CDB-F6D695ABF30F}"/>
                  </a:ext>
                </a:extLst>
              </p:cNvPr>
              <p:cNvSpPr txBox="1"/>
              <p:nvPr/>
            </p:nvSpPr>
            <p:spPr>
              <a:xfrm>
                <a:off x="1627097" y="2388580"/>
                <a:ext cx="5471742" cy="2139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5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PHÂN QUYỀN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DC3E3E-5431-7132-BE76-127F537F9C17}"/>
                  </a:ext>
                </a:extLst>
              </p:cNvPr>
              <p:cNvSpPr txBox="1"/>
              <p:nvPr/>
            </p:nvSpPr>
            <p:spPr>
              <a:xfrm>
                <a:off x="228600" y="4528268"/>
                <a:ext cx="8268736" cy="2816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4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VaiTroNguoiDung, GiangVien, Quyen, VaiTroNguoiDung_Quyen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4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457200" algn="just">
                  <a:lnSpc>
                    <a:spcPct val="150000"/>
                  </a:lnSpc>
                </a:pP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VaiTroNguoiDung (1) – (1…n) GiangVien</a:t>
                </a:r>
              </a:p>
              <a:p>
                <a:pPr marL="457200" algn="just">
                  <a:lnSpc>
                    <a:spcPct val="150000"/>
                  </a:lnSpc>
                </a:pPr>
                <a:r>
                  <a:rPr lang="fr-FR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VaiTroNguoiDung (</a:t>
                </a:r>
                <a:r>
                  <a:rPr lang="fr-FR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fr-FR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(1…n)</a:t>
                </a:r>
                <a:r>
                  <a:rPr lang="fr-FR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Quyen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A59BA2-B34E-B8D0-8641-0DBF1D51153D}"/>
              </a:ext>
            </a:extLst>
          </p:cNvPr>
          <p:cNvSpPr txBox="1"/>
          <p:nvPr/>
        </p:nvSpPr>
        <p:spPr>
          <a:xfrm>
            <a:off x="16104389" y="982533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15 / 32</a:t>
            </a:r>
          </a:p>
        </p:txBody>
      </p:sp>
    </p:spTree>
    <p:extLst>
      <p:ext uri="{BB962C8B-B14F-4D97-AF65-F5344CB8AC3E}">
        <p14:creationId xmlns:p14="http://schemas.microsoft.com/office/powerpoint/2010/main" val="366713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F2C0-6300-FF79-7C58-EBD18C870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230B7A-6054-2390-D570-154A075F0199}"/>
              </a:ext>
            </a:extLst>
          </p:cNvPr>
          <p:cNvGrpSpPr/>
          <p:nvPr/>
        </p:nvGrpSpPr>
        <p:grpSpPr>
          <a:xfrm>
            <a:off x="2575429" y="139931"/>
            <a:ext cx="13137142" cy="10007138"/>
            <a:chOff x="2575429" y="133172"/>
            <a:chExt cx="13137142" cy="10007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E8A5F0-FDD2-D086-3F22-416AE4EAA834}"/>
                </a:ext>
              </a:extLst>
            </p:cNvPr>
            <p:cNvGrpSpPr/>
            <p:nvPr/>
          </p:nvGrpSpPr>
          <p:grpSpPr>
            <a:xfrm>
              <a:off x="3196552" y="133172"/>
              <a:ext cx="11894895" cy="4142405"/>
              <a:chOff x="82819" y="1832534"/>
              <a:chExt cx="7715399" cy="378260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2AF98F-4EFB-A89B-AA7B-89B9E111B210}"/>
                  </a:ext>
                </a:extLst>
              </p:cNvPr>
              <p:cNvSpPr txBox="1"/>
              <p:nvPr/>
            </p:nvSpPr>
            <p:spPr>
              <a:xfrm>
                <a:off x="890750" y="1832534"/>
                <a:ext cx="6099538" cy="1007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KẾ HOẠCH HỌC THUẬT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CFCAA8-3EF6-CF13-BBD6-679FFD938558}"/>
                  </a:ext>
                </a:extLst>
              </p:cNvPr>
              <p:cNvSpPr txBox="1"/>
              <p:nvPr/>
            </p:nvSpPr>
            <p:spPr>
              <a:xfrm>
                <a:off x="82819" y="2939954"/>
                <a:ext cx="7715399" cy="2675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KeHoachHocThuat, DuTruKinhPhi, PheDuyet, GiangVien</a:t>
                </a:r>
                <a:endParaRPr lang="en-US" sz="2500" kern="100"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KeHoachHocThuat (1) – (1…n) DuTruKinhPhi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KeHoachHocThuat (0..n) – (1…n)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GiangVien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fi-FI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GiangVien (1) – (1…n) KeHoachHocThuat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75C54E-BE45-C6AA-1670-24B96EED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5429" y="4125812"/>
              <a:ext cx="13137142" cy="60144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C585EB-C6A5-84FA-7543-D9C77B332EF9}"/>
              </a:ext>
            </a:extLst>
          </p:cNvPr>
          <p:cNvSpPr txBox="1"/>
          <p:nvPr/>
        </p:nvSpPr>
        <p:spPr>
          <a:xfrm>
            <a:off x="16104389" y="98069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16 / 32</a:t>
            </a:r>
          </a:p>
        </p:txBody>
      </p:sp>
    </p:spTree>
    <p:extLst>
      <p:ext uri="{BB962C8B-B14F-4D97-AF65-F5344CB8AC3E}">
        <p14:creationId xmlns:p14="http://schemas.microsoft.com/office/powerpoint/2010/main" val="798800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9EB5D-2B74-5F19-4248-42A675D6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CD97ED8-E51B-594F-2526-1A00DF172D0F}"/>
              </a:ext>
            </a:extLst>
          </p:cNvPr>
          <p:cNvGrpSpPr/>
          <p:nvPr/>
        </p:nvGrpSpPr>
        <p:grpSpPr>
          <a:xfrm>
            <a:off x="457200" y="86729"/>
            <a:ext cx="17373600" cy="10113541"/>
            <a:chOff x="152400" y="173458"/>
            <a:chExt cx="17158089" cy="9940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3128A58-A3C9-B48C-8868-D004CD025E01}"/>
                </a:ext>
              </a:extLst>
            </p:cNvPr>
            <p:cNvGrpSpPr/>
            <p:nvPr/>
          </p:nvGrpSpPr>
          <p:grpSpPr>
            <a:xfrm>
              <a:off x="152400" y="1747152"/>
              <a:ext cx="6697173" cy="6792693"/>
              <a:chOff x="228601" y="1255233"/>
              <a:chExt cx="6032332" cy="620269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B3537-61B9-2E1C-4081-214318FD0CCD}"/>
                  </a:ext>
                </a:extLst>
              </p:cNvPr>
              <p:cNvSpPr txBox="1"/>
              <p:nvPr/>
            </p:nvSpPr>
            <p:spPr>
              <a:xfrm>
                <a:off x="624826" y="1255233"/>
                <a:ext cx="5239881" cy="1607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PHÂN CÔNG CUỘC THI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3144D4-1497-351D-BD20-4746666F1FC7}"/>
                  </a:ext>
                </a:extLst>
              </p:cNvPr>
              <p:cNvSpPr txBox="1"/>
              <p:nvPr/>
            </p:nvSpPr>
            <p:spPr>
              <a:xfrm>
                <a:off x="228601" y="2862863"/>
                <a:ext cx="6032332" cy="459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4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CuocThiHocThuat, CongViec, PhanCong, GiangVien, Ban, ThanhVien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4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CuocThiHocThuat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(1) – (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CongViec</a:t>
                </a:r>
                <a:endParaRPr lang="en-US" sz="24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CongViec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(0..n) – (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GiangVien</a:t>
                </a:r>
                <a:endParaRPr lang="en-US" sz="24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GiangVien (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(0…n) 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Ban</a:t>
                </a:r>
                <a:endParaRPr lang="en-US" sz="24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CuocThiHocThuat</a:t>
                </a:r>
                <a:r>
                  <a:rPr lang="en-US" sz="24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(1) – (1…n) </a:t>
                </a: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Ban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4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GiangVien (1) – (1…n) CuocThiHocThuat</a:t>
                </a: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ED39C6-6079-A673-D5C3-18449889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4580" y="173458"/>
              <a:ext cx="10175909" cy="99400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BD3768-0655-F129-A82C-10C34743BE7F}"/>
              </a:ext>
            </a:extLst>
          </p:cNvPr>
          <p:cNvSpPr txBox="1"/>
          <p:nvPr/>
        </p:nvSpPr>
        <p:spPr>
          <a:xfrm>
            <a:off x="16104389" y="9794609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17 / 32</a:t>
            </a:r>
          </a:p>
        </p:txBody>
      </p:sp>
    </p:spTree>
    <p:extLst>
      <p:ext uri="{BB962C8B-B14F-4D97-AF65-F5344CB8AC3E}">
        <p14:creationId xmlns:p14="http://schemas.microsoft.com/office/powerpoint/2010/main" val="231744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97E4-F78F-2243-59B2-B13BFBF42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5F1DC10-D16D-2D4F-AA04-FAB2EDFCA293}"/>
              </a:ext>
            </a:extLst>
          </p:cNvPr>
          <p:cNvGrpSpPr/>
          <p:nvPr/>
        </p:nvGrpSpPr>
        <p:grpSpPr>
          <a:xfrm>
            <a:off x="800100" y="99552"/>
            <a:ext cx="16687800" cy="10020300"/>
            <a:chOff x="603232" y="168158"/>
            <a:chExt cx="17081535" cy="102331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501776-89EE-3836-8A3C-BB64C5F18E2D}"/>
                </a:ext>
              </a:extLst>
            </p:cNvPr>
            <p:cNvGrpSpPr/>
            <p:nvPr/>
          </p:nvGrpSpPr>
          <p:grpSpPr>
            <a:xfrm>
              <a:off x="2738081" y="168158"/>
              <a:ext cx="12946230" cy="3455630"/>
              <a:chOff x="228601" y="2188710"/>
              <a:chExt cx="6248399" cy="273594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247918-6052-B60E-4878-A91E06154AB2}"/>
                  </a:ext>
                </a:extLst>
              </p:cNvPr>
              <p:cNvSpPr txBox="1"/>
              <p:nvPr/>
            </p:nvSpPr>
            <p:spPr>
              <a:xfrm>
                <a:off x="895123" y="2188710"/>
                <a:ext cx="4915355" cy="744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CUỘC THI – VÒNG THI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695F20-C5B7-6279-FC47-08E83D65A142}"/>
                  </a:ext>
                </a:extLst>
              </p:cNvPr>
              <p:cNvSpPr txBox="1"/>
              <p:nvPr/>
            </p:nvSpPr>
            <p:spPr>
              <a:xfrm>
                <a:off x="228601" y="2933704"/>
                <a:ext cx="6248399" cy="1990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CuocThiHocThuat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DeThi/DeTai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CuocThiHocThuat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(1) –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(1) –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DeThi/DeTai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55ADE7-F7E1-1253-8C2B-88EF8AC33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232" y="3623788"/>
              <a:ext cx="17081535" cy="67775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6FAD0F-5ACE-2C42-2518-7AAF5CAD83F6}"/>
              </a:ext>
            </a:extLst>
          </p:cNvPr>
          <p:cNvSpPr txBox="1"/>
          <p:nvPr/>
        </p:nvSpPr>
        <p:spPr>
          <a:xfrm>
            <a:off x="16104389" y="9794609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18 / 32</a:t>
            </a:r>
          </a:p>
        </p:txBody>
      </p:sp>
    </p:spTree>
    <p:extLst>
      <p:ext uri="{BB962C8B-B14F-4D97-AF65-F5344CB8AC3E}">
        <p14:creationId xmlns:p14="http://schemas.microsoft.com/office/powerpoint/2010/main" val="48048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6D4E7-0C6B-E58A-7A6C-524F24B79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B60634-B558-C299-1D55-11DFBDAE7B9F}"/>
              </a:ext>
            </a:extLst>
          </p:cNvPr>
          <p:cNvGrpSpPr/>
          <p:nvPr/>
        </p:nvGrpSpPr>
        <p:grpSpPr>
          <a:xfrm>
            <a:off x="88491" y="1078121"/>
            <a:ext cx="18111018" cy="8130757"/>
            <a:chOff x="94636" y="1813342"/>
            <a:chExt cx="18111018" cy="66603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0B8F67-4F93-FAC6-279B-D6F50D62BF71}"/>
                </a:ext>
              </a:extLst>
            </p:cNvPr>
            <p:cNvGrpSpPr/>
            <p:nvPr/>
          </p:nvGrpSpPr>
          <p:grpSpPr>
            <a:xfrm>
              <a:off x="94636" y="2567082"/>
              <a:ext cx="7353299" cy="5152833"/>
              <a:chOff x="228601" y="2037113"/>
              <a:chExt cx="6248399" cy="432167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A39976-1B83-D4D8-2943-A2B7E76B0EEC}"/>
                  </a:ext>
                </a:extLst>
              </p:cNvPr>
              <p:cNvSpPr txBox="1"/>
              <p:nvPr/>
            </p:nvSpPr>
            <p:spPr>
              <a:xfrm>
                <a:off x="861643" y="2037113"/>
                <a:ext cx="4982314" cy="896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THAM GIA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011D62-1F63-0E06-5AD3-B0D34E5BC32B}"/>
                  </a:ext>
                </a:extLst>
              </p:cNvPr>
              <p:cNvSpPr txBox="1"/>
              <p:nvPr/>
            </p:nvSpPr>
            <p:spPr>
              <a:xfrm>
                <a:off x="228601" y="2933702"/>
                <a:ext cx="6248399" cy="34250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DoiThi, DuThiNhom, ThamGia, SinhVien/ThiSinh, DuThiCaNhan, VongThi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pt-BR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DoiThi (</a:t>
                </a:r>
                <a:r>
                  <a:rPr lang="pt-BR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pt-BR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(0…n)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</a:t>
                </a:r>
                <a:endParaRPr lang="pt-BR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</a:t>
                </a:r>
                <a:r>
                  <a:rPr lang="pt-BR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pt-BR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0…n</a:t>
                </a:r>
                <a:r>
                  <a:rPr lang="pt-BR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(1…n)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SinhVien / ThiSinh </a:t>
                </a:r>
                <a:endParaRPr lang="pt-BR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SinhVien / ThiSinh (</a:t>
                </a:r>
                <a:r>
                  <a:rPr lang="pt-BR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(0…n) </a:t>
                </a:r>
                <a:r>
                  <a:rPr lang="pt-BR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DoiThi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E800E2-6872-CE80-E075-DDDF95015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7464" y="1813342"/>
              <a:ext cx="10568190" cy="66603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D1A841-F013-E5C6-EA72-C10C132C8E9A}"/>
              </a:ext>
            </a:extLst>
          </p:cNvPr>
          <p:cNvSpPr txBox="1"/>
          <p:nvPr/>
        </p:nvSpPr>
        <p:spPr>
          <a:xfrm>
            <a:off x="16028188" y="98069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19 / 32</a:t>
            </a:r>
          </a:p>
        </p:txBody>
      </p:sp>
    </p:spTree>
    <p:extLst>
      <p:ext uri="{BB962C8B-B14F-4D97-AF65-F5344CB8AC3E}">
        <p14:creationId xmlns:p14="http://schemas.microsoft.com/office/powerpoint/2010/main" val="58308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/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7E4795-8D98-B356-0D07-AB998F4F4FA2}"/>
              </a:ext>
            </a:extLst>
          </p:cNvPr>
          <p:cNvGrpSpPr/>
          <p:nvPr/>
        </p:nvGrpSpPr>
        <p:grpSpPr>
          <a:xfrm>
            <a:off x="-26505" y="1409699"/>
            <a:ext cx="13319135" cy="8458200"/>
            <a:chOff x="126168" y="571498"/>
            <a:chExt cx="13182599" cy="9144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263365D-5FBD-94F9-A6C0-0DC3E800221A}"/>
                </a:ext>
              </a:extLst>
            </p:cNvPr>
            <p:cNvGrpSpPr/>
            <p:nvPr/>
          </p:nvGrpSpPr>
          <p:grpSpPr>
            <a:xfrm>
              <a:off x="126168" y="571498"/>
              <a:ext cx="13182599" cy="9144000"/>
              <a:chOff x="-23352" y="607140"/>
              <a:chExt cx="11734801" cy="9072716"/>
            </a:xfrm>
          </p:grpSpPr>
          <p:sp>
            <p:nvSpPr>
              <p:cNvPr id="24" name="Freeform 2">
                <a:extLst>
                  <a:ext uri="{FF2B5EF4-FFF2-40B4-BE49-F238E27FC236}">
                    <a16:creationId xmlns:a16="http://schemas.microsoft.com/office/drawing/2014/main" id="{58B0F142-6132-4847-E45F-F64139A0EF3E}"/>
                  </a:ext>
                </a:extLst>
              </p:cNvPr>
              <p:cNvSpPr/>
              <p:nvPr/>
            </p:nvSpPr>
            <p:spPr>
              <a:xfrm>
                <a:off x="-23352" y="607140"/>
                <a:ext cx="11734801" cy="9072716"/>
              </a:xfrm>
              <a:custGeom>
                <a:avLst/>
                <a:gdLst/>
                <a:ahLst/>
                <a:cxnLst/>
                <a:rect l="l" t="t" r="r" b="b"/>
                <a:pathLst>
                  <a:path w="8397551" h="8229600">
                    <a:moveTo>
                      <a:pt x="0" y="0"/>
                    </a:moveTo>
                    <a:lnTo>
                      <a:pt x="8397551" y="0"/>
                    </a:lnTo>
                    <a:lnTo>
                      <a:pt x="8397551" y="8229600"/>
                    </a:lnTo>
                    <a:lnTo>
                      <a:pt x="0" y="82296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solidFill>
                    <a:srgbClr val="84C5E5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06CBA2-5607-89CB-B781-503AE7B8FAA6}"/>
                  </a:ext>
                </a:extLst>
              </p:cNvPr>
              <p:cNvSpPr txBox="1"/>
              <p:nvPr/>
            </p:nvSpPr>
            <p:spPr>
              <a:xfrm>
                <a:off x="2664694" y="892489"/>
                <a:ext cx="5372100" cy="63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>
                    <a:solidFill>
                      <a:srgbClr val="17468B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1.  TỔNG </a:t>
                </a:r>
                <a:r>
                  <a:rPr lang="en-US" sz="2800">
                    <a:solidFill>
                      <a:srgbClr val="17458B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QUAN VỀ ĐỀ TÀI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7B17F8-D3F8-2B91-159B-79CD5970DFC8}"/>
                  </a:ext>
                </a:extLst>
              </p:cNvPr>
              <p:cNvSpPr txBox="1"/>
              <p:nvPr/>
            </p:nvSpPr>
            <p:spPr>
              <a:xfrm>
                <a:off x="4661475" y="2451073"/>
                <a:ext cx="5372100" cy="63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>
                    <a:solidFill>
                      <a:srgbClr val="215CA4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2. CÔNG NGHỆ SỬ DỤNG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D7FDEC-1762-34E7-D9EC-E5F0E2EB7378}"/>
                  </a:ext>
                </a:extLst>
              </p:cNvPr>
              <p:cNvSpPr txBox="1"/>
              <p:nvPr/>
            </p:nvSpPr>
            <p:spPr>
              <a:xfrm>
                <a:off x="5350744" y="4007197"/>
                <a:ext cx="6206307" cy="63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>
                    <a:solidFill>
                      <a:srgbClr val="3170B3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3. PHÂN TÍCH VÀ THIẾT KẾ HỆ THỐNG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C4421C-6103-0437-2FDB-7C1C07D50037}"/>
                  </a:ext>
                </a:extLst>
              </p:cNvPr>
              <p:cNvSpPr txBox="1"/>
              <p:nvPr/>
            </p:nvSpPr>
            <p:spPr>
              <a:xfrm>
                <a:off x="5350744" y="5519360"/>
                <a:ext cx="5713682" cy="63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>
                    <a:solidFill>
                      <a:srgbClr val="3C89C4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4. CÀI ĐẶT HỆ THỐNG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F6238E-6132-21C0-B0C7-497CE5F124D6}"/>
                  </a:ext>
                </a:extLst>
              </p:cNvPr>
              <p:cNvSpPr txBox="1"/>
              <p:nvPr/>
            </p:nvSpPr>
            <p:spPr>
              <a:xfrm>
                <a:off x="4661475" y="7079529"/>
                <a:ext cx="5372099" cy="63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>
                    <a:solidFill>
                      <a:srgbClr val="64AEDA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5. DEMO CHƯƠNG TRÌNH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550E97-A732-AA8D-0F5F-BEABB476A9AA}"/>
                  </a:ext>
                </a:extLst>
              </p:cNvPr>
              <p:cNvSpPr txBox="1"/>
              <p:nvPr/>
            </p:nvSpPr>
            <p:spPr>
              <a:xfrm>
                <a:off x="2719848" y="8591692"/>
                <a:ext cx="6096000" cy="63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2800">
                    <a:solidFill>
                      <a:srgbClr val="83C5E5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6. KẾT LUẬN VÀ HƯỚNG PHÁT TRIỂN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01735B-05D5-6C78-E38C-AE11D5E91046}"/>
                </a:ext>
              </a:extLst>
            </p:cNvPr>
            <p:cNvSpPr txBox="1"/>
            <p:nvPr/>
          </p:nvSpPr>
          <p:spPr>
            <a:xfrm>
              <a:off x="244656" y="3338500"/>
              <a:ext cx="2518584" cy="360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4400">
                  <a:solidFill>
                    <a:srgbClr val="00509E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NỘI </a:t>
              </a:r>
              <a:r>
                <a:rPr lang="en-US" sz="4400">
                  <a:solidFill>
                    <a:srgbClr val="3170B3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DUNG</a:t>
              </a:r>
              <a:r>
                <a:rPr lang="en-US" sz="4400">
                  <a:solidFill>
                    <a:srgbClr val="00509E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sz="4400">
                  <a:solidFill>
                    <a:srgbClr val="3C89C4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TRÌNH</a:t>
              </a:r>
              <a:r>
                <a:rPr lang="en-US" sz="4400">
                  <a:solidFill>
                    <a:srgbClr val="00509E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sz="4400">
                  <a:solidFill>
                    <a:srgbClr val="83C5E5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BÀY</a:t>
              </a:r>
            </a:p>
          </p:txBody>
        </p:sp>
      </p:grpSp>
      <p:sp>
        <p:nvSpPr>
          <p:cNvPr id="31" name="Freeform 2">
            <a:extLst>
              <a:ext uri="{FF2B5EF4-FFF2-40B4-BE49-F238E27FC236}">
                <a16:creationId xmlns:a16="http://schemas.microsoft.com/office/drawing/2014/main" id="{D66A2988-441D-D036-A802-3E877FD6DD5E}"/>
              </a:ext>
            </a:extLst>
          </p:cNvPr>
          <p:cNvSpPr/>
          <p:nvPr/>
        </p:nvSpPr>
        <p:spPr>
          <a:xfrm rot="2207712">
            <a:off x="14161755" y="4207090"/>
            <a:ext cx="3241117" cy="3346207"/>
          </a:xfrm>
          <a:custGeom>
            <a:avLst/>
            <a:gdLst/>
            <a:ahLst/>
            <a:cxnLst/>
            <a:rect l="l" t="t" r="r" b="b"/>
            <a:pathLst>
              <a:path w="4214904" h="4114800">
                <a:moveTo>
                  <a:pt x="0" y="0"/>
                </a:moveTo>
                <a:lnTo>
                  <a:pt x="4214904" y="0"/>
                </a:lnTo>
                <a:lnTo>
                  <a:pt x="4214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6EF74-9F81-7123-0012-A45504196FB3}"/>
              </a:ext>
            </a:extLst>
          </p:cNvPr>
          <p:cNvSpPr txBox="1"/>
          <p:nvPr/>
        </p:nvSpPr>
        <p:spPr>
          <a:xfrm>
            <a:off x="16280935" y="9788539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 / 32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093F7-53BE-34C8-6701-EE66F278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112479-31FE-C742-6FE0-315D7805CE3F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20 / 32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7E608C-2B49-F859-BA53-50BA254752E1}"/>
              </a:ext>
            </a:extLst>
          </p:cNvPr>
          <p:cNvGrpSpPr/>
          <p:nvPr/>
        </p:nvGrpSpPr>
        <p:grpSpPr>
          <a:xfrm>
            <a:off x="97919" y="766763"/>
            <a:ext cx="18092162" cy="8753474"/>
            <a:chOff x="119638" y="1733550"/>
            <a:chExt cx="17713127" cy="68198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7741E9-6E6A-5C12-AC57-0D4D59824C2B}"/>
                </a:ext>
              </a:extLst>
            </p:cNvPr>
            <p:cNvGrpSpPr/>
            <p:nvPr/>
          </p:nvGrpSpPr>
          <p:grpSpPr>
            <a:xfrm>
              <a:off x="119638" y="2247899"/>
              <a:ext cx="7660629" cy="5065681"/>
              <a:chOff x="125945" y="1929902"/>
              <a:chExt cx="3079272" cy="462569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F76C95-A3EA-7981-9687-88BB9BAC83A3}"/>
                  </a:ext>
                </a:extLst>
              </p:cNvPr>
              <p:cNvSpPr txBox="1"/>
              <p:nvPr/>
            </p:nvSpPr>
            <p:spPr>
              <a:xfrm>
                <a:off x="394461" y="1929902"/>
                <a:ext cx="2542240" cy="896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ĐẠT GIẢI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A0BA8B-480B-CD9F-FE75-823EC1F3445B}"/>
                  </a:ext>
                </a:extLst>
              </p:cNvPr>
              <p:cNvSpPr txBox="1"/>
              <p:nvPr/>
            </p:nvSpPr>
            <p:spPr>
              <a:xfrm>
                <a:off x="125945" y="2826491"/>
                <a:ext cx="3079272" cy="3729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DoiThi, ThamGia, SinhVien/ThiSinh, DatGiaiNhom, DatGiaiCaNhan, GiaiThuong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DoiThi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0…n) – (1…n) SinhVien/ThiSinh 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SinhVien/ThiSinh (1…n) – (0…n) GiaiThuong</a:t>
                </a:r>
              </a:p>
              <a:p>
                <a:pPr marL="914400" lvl="1" algn="just">
                  <a:lnSpc>
                    <a:spcPct val="150000"/>
                  </a:lnSpc>
                </a:pP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DoiThi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(0…n)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GiaiThuong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AF1E46-50D9-1422-A74C-08325E72D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0267" y="1733550"/>
              <a:ext cx="10052498" cy="6819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555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FC1E-E142-4566-1BFB-F39A3398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2221D2F-338E-50BF-9A34-FE69C59D2E06}"/>
              </a:ext>
            </a:extLst>
          </p:cNvPr>
          <p:cNvGrpSpPr/>
          <p:nvPr/>
        </p:nvGrpSpPr>
        <p:grpSpPr>
          <a:xfrm>
            <a:off x="-31955" y="592079"/>
            <a:ext cx="18319955" cy="9102841"/>
            <a:chOff x="0" y="460259"/>
            <a:chExt cx="18319955" cy="910284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E38E30-2389-2FA2-0B74-06ADF3D13380}"/>
                </a:ext>
              </a:extLst>
            </p:cNvPr>
            <p:cNvGrpSpPr/>
            <p:nvPr/>
          </p:nvGrpSpPr>
          <p:grpSpPr>
            <a:xfrm>
              <a:off x="0" y="460259"/>
              <a:ext cx="18288001" cy="4488600"/>
              <a:chOff x="3208603" y="338586"/>
              <a:chExt cx="18288001" cy="44886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C8F01C-76C6-7AD4-957B-4351D0757863}"/>
                  </a:ext>
                </a:extLst>
              </p:cNvPr>
              <p:cNvSpPr txBox="1"/>
              <p:nvPr/>
            </p:nvSpPr>
            <p:spPr>
              <a:xfrm>
                <a:off x="3208604" y="338586"/>
                <a:ext cx="18288000" cy="981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4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QUẢN LÝ ĐIỂM RÈN LUYỆN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F3E92A-B6EF-CB6C-2447-664B6863AF42}"/>
                  </a:ext>
                </a:extLst>
              </p:cNvPr>
              <p:cNvSpPr txBox="1"/>
              <p:nvPr/>
            </p:nvSpPr>
            <p:spPr>
              <a:xfrm>
                <a:off x="3208603" y="1320457"/>
                <a:ext cx="10591800" cy="3506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Các bảng liên quan: 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VongThi, SinhVien/ThiSinh, HoatDongCongDRL, VongThi_HoatDong, DangKyHoatDong</a:t>
                </a:r>
              </a:p>
              <a:p>
                <a:pPr marL="228600" algn="just">
                  <a:lnSpc>
                    <a:spcPct val="150000"/>
                  </a:lnSpc>
                  <a:buNone/>
                </a:pPr>
                <a:r>
                  <a:rPr lang="en-US" sz="25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Mối quan hệ giữa các bảng</a:t>
                </a:r>
              </a:p>
              <a:p>
                <a:pPr marL="457200" algn="just">
                  <a:lnSpc>
                    <a:spcPct val="150000"/>
                  </a:lnSpc>
                </a:pPr>
                <a:r>
                  <a:rPr lang="fr-FR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 (0..n) – (1…n)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SinhVien / ThiSinh </a:t>
                </a:r>
                <a:endParaRPr lang="fr-FR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HoatDongCongDRL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(1…n) </a:t>
                </a:r>
                <a:r>
                  <a:rPr lang="fr-FR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457200" algn="just">
                  <a:lnSpc>
                    <a:spcPct val="150000"/>
                  </a:lnSpc>
                </a:pP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SinhVien/ThiSinh (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1…n</a:t>
                </a:r>
                <a:r>
                  <a:rPr lang="en-US" sz="2500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) – (1…n) </a:t>
                </a:r>
                <a:r>
                  <a:rPr lang="en-US" sz="2500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VongThi_HoatDong</a:t>
                </a:r>
                <a:endParaRPr lang="en-US" sz="2500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DF64FC-E3BA-EEF3-1A2D-03F29260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7200" y="2099221"/>
              <a:ext cx="10242755" cy="746387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92C91F-3394-C591-378D-230DA2240B76}"/>
              </a:ext>
            </a:extLst>
          </p:cNvPr>
          <p:cNvSpPr txBox="1"/>
          <p:nvPr/>
        </p:nvSpPr>
        <p:spPr>
          <a:xfrm>
            <a:off x="16076924" y="9794609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21 / 32</a:t>
            </a:r>
          </a:p>
        </p:txBody>
      </p:sp>
    </p:spTree>
    <p:extLst>
      <p:ext uri="{BB962C8B-B14F-4D97-AF65-F5344CB8AC3E}">
        <p14:creationId xmlns:p14="http://schemas.microsoft.com/office/powerpoint/2010/main" val="263730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32FA9-6F2C-D3EB-A664-A38A3DFB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4C4E7D8-CD90-6FAC-AF56-FDFAA1315D21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57E2598-F6FC-CA6A-6120-47E747953630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745F884-82E9-66A5-03AE-E709C75CE4DE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126CAAE8-B784-EAF4-9DC1-8F4BA36363F8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93213F-4A45-D106-DBB5-D84814A8BCD9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8AD41E48-137F-B180-81D4-211F58FC4DD9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140AC5-09A5-C6BC-6FC2-010AAF243869}"/>
                </a:ext>
              </a:extLst>
            </p:cNvPr>
            <p:cNvSpPr txBox="1"/>
            <p:nvPr/>
          </p:nvSpPr>
          <p:spPr>
            <a:xfrm>
              <a:off x="3086100" y="5116302"/>
              <a:ext cx="12115800" cy="154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8000">
                  <a:solidFill>
                    <a:srgbClr val="00509E"/>
                  </a:solidFill>
                  <a:latin typeface="Paytone One" panose="020B0604020202020204" charset="0"/>
                </a:rPr>
                <a:t>4. CÀI ĐẶT HỆ THỐNG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8EFF4B-ED37-091D-6090-6E4EB9C51AA2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22 / 32</a:t>
            </a:r>
          </a:p>
        </p:txBody>
      </p:sp>
    </p:spTree>
    <p:extLst>
      <p:ext uri="{BB962C8B-B14F-4D97-AF65-F5344CB8AC3E}">
        <p14:creationId xmlns:p14="http://schemas.microsoft.com/office/powerpoint/2010/main" val="90522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BBB3A-551A-282B-B3C5-DB23209C0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C23726-F8B8-4C53-E788-417A678B4088}"/>
              </a:ext>
            </a:extLst>
          </p:cNvPr>
          <p:cNvGrpSpPr/>
          <p:nvPr/>
        </p:nvGrpSpPr>
        <p:grpSpPr>
          <a:xfrm>
            <a:off x="0" y="572592"/>
            <a:ext cx="18270794" cy="9141816"/>
            <a:chOff x="17206" y="95374"/>
            <a:chExt cx="18270794" cy="91418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A35B4F-C833-1882-6EC1-87C0292ED5AE}"/>
                </a:ext>
              </a:extLst>
            </p:cNvPr>
            <p:cNvGrpSpPr/>
            <p:nvPr/>
          </p:nvGrpSpPr>
          <p:grpSpPr>
            <a:xfrm>
              <a:off x="2925096" y="95374"/>
              <a:ext cx="13092159" cy="1792710"/>
              <a:chOff x="2452641" y="1415430"/>
              <a:chExt cx="13092159" cy="17927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681F53-1C7D-174D-D120-E47AB47EAA87}"/>
                  </a:ext>
                </a:extLst>
              </p:cNvPr>
              <p:cNvSpPr txBox="1"/>
              <p:nvPr/>
            </p:nvSpPr>
            <p:spPr>
              <a:xfrm>
                <a:off x="4419600" y="1757787"/>
                <a:ext cx="111252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4800" b="1">
                    <a:solidFill>
                      <a:srgbClr val="205BA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SƠ ĐỒ PHÂN CẤP CHỨC NĂNG</a:t>
                </a:r>
              </a:p>
              <a:p>
                <a:endParaRPr lang="en-US"/>
              </a:p>
            </p:txBody>
          </p:sp>
          <p:pic>
            <p:nvPicPr>
              <p:cNvPr id="12" name="Picture 2" descr="Trường Đại học Công nghiệp Thực phẩm TP.HCM (HUFI) chính thức đổi tên thành  Trường Đại học Công Thương TP.HCM (HUIT) - Tuyển Sinh HUIT">
                <a:extLst>
                  <a:ext uri="{FF2B5EF4-FFF2-40B4-BE49-F238E27FC236}">
                    <a16:creationId xmlns:a16="http://schemas.microsoft.com/office/drawing/2014/main" id="{3D623E05-982D-A80D-8011-C379776B83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2641" y="1415430"/>
                <a:ext cx="1966959" cy="1792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 descr="A diagram of a tree&#10;&#10;AI-generated content may be incorrect.">
              <a:extLst>
                <a:ext uri="{FF2B5EF4-FFF2-40B4-BE49-F238E27FC236}">
                  <a16:creationId xmlns:a16="http://schemas.microsoft.com/office/drawing/2014/main" id="{2DEBFB4C-863F-C3F3-89D3-0F86EF882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6" y="2203108"/>
              <a:ext cx="18270794" cy="70340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ED138A-424A-5B40-6BF7-60FAFB6B18FD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23 / 32</a:t>
            </a:r>
          </a:p>
        </p:txBody>
      </p:sp>
    </p:spTree>
    <p:extLst>
      <p:ext uri="{BB962C8B-B14F-4D97-AF65-F5344CB8AC3E}">
        <p14:creationId xmlns:p14="http://schemas.microsoft.com/office/powerpoint/2010/main" val="1658965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4BAA-38C1-1779-DBCD-6D3747919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EB8470-7841-1E29-0A48-7EAFF887BA79}"/>
              </a:ext>
            </a:extLst>
          </p:cNvPr>
          <p:cNvGrpSpPr/>
          <p:nvPr/>
        </p:nvGrpSpPr>
        <p:grpSpPr>
          <a:xfrm>
            <a:off x="0" y="536964"/>
            <a:ext cx="18288000" cy="9213071"/>
            <a:chOff x="0" y="5"/>
            <a:chExt cx="18288000" cy="92130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72420B-60F2-F3F3-31DF-04ABAD0CD465}"/>
                </a:ext>
              </a:extLst>
            </p:cNvPr>
            <p:cNvSpPr txBox="1"/>
            <p:nvPr/>
          </p:nvSpPr>
          <p:spPr>
            <a:xfrm>
              <a:off x="0" y="5"/>
              <a:ext cx="182880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b="1">
                  <a:solidFill>
                    <a:srgbClr val="205BA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GIAO DIỆN WEBSITE GIÁO VIÊN – MÀN HÌNH CÔNG VIỆC</a:t>
              </a:r>
            </a:p>
            <a:p>
              <a:endParaRPr lang="en-US" sz="400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7BDB48-4E30-3149-3F16-7ECFFA09D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515" y="1073924"/>
              <a:ext cx="16626970" cy="8139152"/>
            </a:xfrm>
            <a:prstGeom prst="rect">
              <a:avLst/>
            </a:prstGeom>
            <a:ln w="38100">
              <a:solidFill>
                <a:srgbClr val="205BA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C8E7C-BA93-3249-4BCC-983EC3A602DE}"/>
              </a:ext>
            </a:extLst>
          </p:cNvPr>
          <p:cNvSpPr txBox="1"/>
          <p:nvPr/>
        </p:nvSpPr>
        <p:spPr>
          <a:xfrm>
            <a:off x="16056085" y="9794609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24 / 32</a:t>
            </a:r>
          </a:p>
        </p:txBody>
      </p:sp>
    </p:spTree>
    <p:extLst>
      <p:ext uri="{BB962C8B-B14F-4D97-AF65-F5344CB8AC3E}">
        <p14:creationId xmlns:p14="http://schemas.microsoft.com/office/powerpoint/2010/main" val="89806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3D88-A134-54BC-7A2A-3950F69C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1DF9201-74FA-93C7-721A-62A72E71FA0C}"/>
              </a:ext>
            </a:extLst>
          </p:cNvPr>
          <p:cNvGrpSpPr/>
          <p:nvPr/>
        </p:nvGrpSpPr>
        <p:grpSpPr>
          <a:xfrm>
            <a:off x="0" y="622451"/>
            <a:ext cx="18288000" cy="9042097"/>
            <a:chOff x="0" y="550241"/>
            <a:chExt cx="18288000" cy="90420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CCFAC0-96A1-5DDB-0915-F7F32BD9C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693" y="1646229"/>
              <a:ext cx="16588614" cy="7946109"/>
            </a:xfrm>
            <a:prstGeom prst="rect">
              <a:avLst/>
            </a:prstGeom>
            <a:ln w="38100">
              <a:solidFill>
                <a:srgbClr val="205BA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9BE9A5-C5B0-E967-30F8-9F652B394C68}"/>
                </a:ext>
              </a:extLst>
            </p:cNvPr>
            <p:cNvSpPr txBox="1"/>
            <p:nvPr/>
          </p:nvSpPr>
          <p:spPr>
            <a:xfrm>
              <a:off x="0" y="550241"/>
              <a:ext cx="18288000" cy="90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b="1">
                  <a:solidFill>
                    <a:srgbClr val="205BA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GIAO DIỆN WEBSITE SINH VIÊN – MÀN HÌNH ĐĂNG KÝ THAM GIA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EAF3A0-E0D8-2C7B-7CB4-4C470ADD1B68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25 / 32</a:t>
            </a:r>
          </a:p>
        </p:txBody>
      </p:sp>
    </p:spTree>
    <p:extLst>
      <p:ext uri="{BB962C8B-B14F-4D97-AF65-F5344CB8AC3E}">
        <p14:creationId xmlns:p14="http://schemas.microsoft.com/office/powerpoint/2010/main" val="145418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16AB3-6229-76DD-A4C7-97E06064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42883-AD0A-5442-4270-07551192EF40}"/>
              </a:ext>
            </a:extLst>
          </p:cNvPr>
          <p:cNvGrpSpPr/>
          <p:nvPr/>
        </p:nvGrpSpPr>
        <p:grpSpPr>
          <a:xfrm>
            <a:off x="3024187" y="-152400"/>
            <a:ext cx="12239625" cy="10591800"/>
            <a:chOff x="1800225" y="-190501"/>
            <a:chExt cx="12239625" cy="105918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1AD8EA-595D-BE04-7C2C-94826D68ACF5}"/>
                </a:ext>
              </a:extLst>
            </p:cNvPr>
            <p:cNvSpPr txBox="1"/>
            <p:nvPr/>
          </p:nvSpPr>
          <p:spPr>
            <a:xfrm>
              <a:off x="1800225" y="3769661"/>
              <a:ext cx="6324600" cy="27476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4000" b="1">
                  <a:solidFill>
                    <a:srgbClr val="205BA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GIAO DIỆN MOBILE SINH VIÊN MÀN HÌNH ĐĂNG KÝ THAM GIA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EC8717-E1D6-9E33-B846-9F5AA8C4B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9200" y="-190501"/>
              <a:ext cx="5200650" cy="10591800"/>
            </a:xfrm>
            <a:prstGeom prst="rect">
              <a:avLst/>
            </a:prstGeom>
            <a:ln w="57150">
              <a:solidFill>
                <a:srgbClr val="205BA1"/>
              </a:solidFill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4738DC-174E-40D8-F27E-312ACCB34BD8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26 / 32</a:t>
            </a:r>
          </a:p>
        </p:txBody>
      </p:sp>
    </p:spTree>
    <p:extLst>
      <p:ext uri="{BB962C8B-B14F-4D97-AF65-F5344CB8AC3E}">
        <p14:creationId xmlns:p14="http://schemas.microsoft.com/office/powerpoint/2010/main" val="109071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EF45B-67D4-96BD-EFE0-66A263D4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318786-AC74-F689-BEAB-A825A6C7A60E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E014FF4-1BA2-6497-5F75-A5F432732484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7B91431-A22F-9915-90F5-8E9968898822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92D3AE4C-C23B-5CEC-B817-7CB69AC05FD3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1C14B90-A7A9-FA46-6572-AC076622E21F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C46ECA7-9B08-383A-5D05-1FF36FFEC63C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F0D466-EC31-1C8B-D4F6-6345FAF158DD}"/>
                </a:ext>
              </a:extLst>
            </p:cNvPr>
            <p:cNvSpPr txBox="1"/>
            <p:nvPr/>
          </p:nvSpPr>
          <p:spPr>
            <a:xfrm>
              <a:off x="2838450" y="5116302"/>
              <a:ext cx="12611100" cy="154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8000">
                  <a:solidFill>
                    <a:srgbClr val="00509E"/>
                  </a:solidFill>
                  <a:latin typeface="Paytone One" panose="020B0604020202020204" charset="0"/>
                </a:rPr>
                <a:t>5. DEMO CHƯƠNG TRÌNH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F6B1C1-CBD8-9C22-FF60-ACB7D58BD811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27 / 32</a:t>
            </a:r>
          </a:p>
        </p:txBody>
      </p:sp>
    </p:spTree>
    <p:extLst>
      <p:ext uri="{BB962C8B-B14F-4D97-AF65-F5344CB8AC3E}">
        <p14:creationId xmlns:p14="http://schemas.microsoft.com/office/powerpoint/2010/main" val="107903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C928D-FA57-24FA-81E8-B9621065B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32CE71-CC1C-BEAB-5194-885C9AA38FB8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06EF52-18DE-3D09-0710-E14A9665754D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35A8C3C-6128-29E6-2B81-454816C47892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DA701DC6-5A7D-3096-8EC2-8800D798FEAA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047E5D-DAE4-3700-27F4-0B5970E65846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C388402D-87E7-35B3-80DC-0160306AEB7F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8F8A47-F1D5-54BD-DC61-3024DE459EE7}"/>
                </a:ext>
              </a:extLst>
            </p:cNvPr>
            <p:cNvSpPr txBox="1"/>
            <p:nvPr/>
          </p:nvSpPr>
          <p:spPr>
            <a:xfrm>
              <a:off x="3086100" y="4468593"/>
              <a:ext cx="12115800" cy="2837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7200">
                  <a:solidFill>
                    <a:srgbClr val="00509E"/>
                  </a:solidFill>
                  <a:latin typeface="Paytone One" panose="020B0604020202020204" charset="0"/>
                </a:rPr>
                <a:t>6. KẾT LUẬN VÀ HƯỚNG PHÁT TRIỂN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81D5AE-68D2-965D-9AD6-758A116F68F7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28 / 32</a:t>
            </a:r>
          </a:p>
        </p:txBody>
      </p:sp>
    </p:spTree>
    <p:extLst>
      <p:ext uri="{BB962C8B-B14F-4D97-AF65-F5344CB8AC3E}">
        <p14:creationId xmlns:p14="http://schemas.microsoft.com/office/powerpoint/2010/main" val="1513256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08008-D79A-62F3-A8D9-C4022554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DC56E8-FBDD-259D-2FA2-05DC8FF3A385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0F0272-D435-60CE-3303-70DAD8308870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EB28589-B011-EF2E-A14A-17EE69ECD716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65E6BEF4-CBE4-8EE6-21D7-09390A9BB2EF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EEFCB9-0891-76DE-D630-5CFF6110C082}"/>
              </a:ext>
            </a:extLst>
          </p:cNvPr>
          <p:cNvGrpSpPr/>
          <p:nvPr/>
        </p:nvGrpSpPr>
        <p:grpSpPr>
          <a:xfrm>
            <a:off x="1297674" y="1357439"/>
            <a:ext cx="15692651" cy="8431100"/>
            <a:chOff x="990600" y="1046990"/>
            <a:chExt cx="15692651" cy="84311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FEE887-90F4-D5B7-CB21-087E82592032}"/>
                </a:ext>
              </a:extLst>
            </p:cNvPr>
            <p:cNvGrpSpPr/>
            <p:nvPr/>
          </p:nvGrpSpPr>
          <p:grpSpPr>
            <a:xfrm>
              <a:off x="990600" y="1046990"/>
              <a:ext cx="15692651" cy="7156999"/>
              <a:chOff x="888311" y="1141026"/>
              <a:chExt cx="15692651" cy="715699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22DFE99-2D27-6306-2DA7-9469AF615B6C}"/>
                  </a:ext>
                </a:extLst>
              </p:cNvPr>
              <p:cNvGrpSpPr/>
              <p:nvPr/>
            </p:nvGrpSpPr>
            <p:grpSpPr>
              <a:xfrm>
                <a:off x="4945024" y="1141026"/>
                <a:ext cx="11635938" cy="7156999"/>
                <a:chOff x="4648200" y="1323630"/>
                <a:chExt cx="11635938" cy="7156999"/>
              </a:xfrm>
            </p:grpSpPr>
            <p:grpSp>
              <p:nvGrpSpPr>
                <p:cNvPr id="33" name="Group 2">
                  <a:extLst>
                    <a:ext uri="{FF2B5EF4-FFF2-40B4-BE49-F238E27FC236}">
                      <a16:creationId xmlns:a16="http://schemas.microsoft.com/office/drawing/2014/main" id="{EC5ADE22-CCB0-FB13-A3ED-4C0BD752DAF2}"/>
                    </a:ext>
                  </a:extLst>
                </p:cNvPr>
                <p:cNvGrpSpPr/>
                <p:nvPr/>
              </p:nvGrpSpPr>
              <p:grpSpPr>
                <a:xfrm>
                  <a:off x="4648200" y="1323630"/>
                  <a:ext cx="11635938" cy="7156999"/>
                  <a:chOff x="0" y="0"/>
                  <a:chExt cx="10816751" cy="8512906"/>
                </a:xfrm>
              </p:grpSpPr>
              <p:sp>
                <p:nvSpPr>
                  <p:cNvPr id="40" name="Freeform 3">
                    <a:extLst>
                      <a:ext uri="{FF2B5EF4-FFF2-40B4-BE49-F238E27FC236}">
                        <a16:creationId xmlns:a16="http://schemas.microsoft.com/office/drawing/2014/main" id="{0D11630F-8339-E6FE-376C-AA484668AF1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7571762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1762" h="1504888">
                        <a:moveTo>
                          <a:pt x="0" y="0"/>
                        </a:moveTo>
                        <a:lnTo>
                          <a:pt x="7571762" y="0"/>
                        </a:lnTo>
                        <a:lnTo>
                          <a:pt x="7571762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1" name="Freeform 4">
                    <a:extLst>
                      <a:ext uri="{FF2B5EF4-FFF2-40B4-BE49-F238E27FC236}">
                        <a16:creationId xmlns:a16="http://schemas.microsoft.com/office/drawing/2014/main" id="{B9C80734-C7AB-4DB0-742B-B67F49DED1E0}"/>
                      </a:ext>
                    </a:extLst>
                  </p:cNvPr>
                  <p:cNvSpPr/>
                  <p:nvPr/>
                </p:nvSpPr>
                <p:spPr>
                  <a:xfrm>
                    <a:off x="822805" y="1753925"/>
                    <a:ext cx="7571762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1762" h="1504888">
                        <a:moveTo>
                          <a:pt x="0" y="0"/>
                        </a:moveTo>
                        <a:lnTo>
                          <a:pt x="7571762" y="0"/>
                        </a:lnTo>
                        <a:lnTo>
                          <a:pt x="7571762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2" name="Freeform 5">
                    <a:extLst>
                      <a:ext uri="{FF2B5EF4-FFF2-40B4-BE49-F238E27FC236}">
                        <a16:creationId xmlns:a16="http://schemas.microsoft.com/office/drawing/2014/main" id="{AB94C209-A822-5040-D7C0-B4073BE63C8F}"/>
                      </a:ext>
                    </a:extLst>
                  </p:cNvPr>
                  <p:cNvSpPr/>
                  <p:nvPr/>
                </p:nvSpPr>
                <p:spPr>
                  <a:xfrm>
                    <a:off x="1614128" y="3505289"/>
                    <a:ext cx="7571762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1762" h="1504888">
                        <a:moveTo>
                          <a:pt x="0" y="0"/>
                        </a:moveTo>
                        <a:lnTo>
                          <a:pt x="7571762" y="0"/>
                        </a:lnTo>
                        <a:lnTo>
                          <a:pt x="7571762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3" name="Freeform 6">
                    <a:extLst>
                      <a:ext uri="{FF2B5EF4-FFF2-40B4-BE49-F238E27FC236}">
                        <a16:creationId xmlns:a16="http://schemas.microsoft.com/office/drawing/2014/main" id="{2F661019-0112-8B94-EAFA-EA08B316AC21}"/>
                      </a:ext>
                    </a:extLst>
                  </p:cNvPr>
                  <p:cNvSpPr/>
                  <p:nvPr/>
                </p:nvSpPr>
                <p:spPr>
                  <a:xfrm>
                    <a:off x="2423446" y="5256654"/>
                    <a:ext cx="7571762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1762" h="1504888">
                        <a:moveTo>
                          <a:pt x="0" y="0"/>
                        </a:moveTo>
                        <a:lnTo>
                          <a:pt x="7571762" y="0"/>
                        </a:lnTo>
                        <a:lnTo>
                          <a:pt x="7571762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4" name="Freeform 7">
                    <a:extLst>
                      <a:ext uri="{FF2B5EF4-FFF2-40B4-BE49-F238E27FC236}">
                        <a16:creationId xmlns:a16="http://schemas.microsoft.com/office/drawing/2014/main" id="{13904A4E-C1F9-5235-281F-8C61F6D9222C}"/>
                      </a:ext>
                    </a:extLst>
                  </p:cNvPr>
                  <p:cNvSpPr/>
                  <p:nvPr/>
                </p:nvSpPr>
                <p:spPr>
                  <a:xfrm>
                    <a:off x="3244989" y="7008018"/>
                    <a:ext cx="7571762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1762" h="1504888">
                        <a:moveTo>
                          <a:pt x="0" y="0"/>
                        </a:moveTo>
                        <a:lnTo>
                          <a:pt x="7571763" y="0"/>
                        </a:lnTo>
                        <a:lnTo>
                          <a:pt x="7571763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6" name="Freeform 9">
                    <a:extLst>
                      <a:ext uri="{FF2B5EF4-FFF2-40B4-BE49-F238E27FC236}">
                        <a16:creationId xmlns:a16="http://schemas.microsoft.com/office/drawing/2014/main" id="{493A1A59-3BE9-00D8-CFD2-C58F98D7FB1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04888" cy="1504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888" h="1504888">
                        <a:moveTo>
                          <a:pt x="0" y="0"/>
                        </a:moveTo>
                        <a:lnTo>
                          <a:pt x="1504888" y="0"/>
                        </a:lnTo>
                        <a:lnTo>
                          <a:pt x="1504888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7" name="TextBox 10">
                    <a:extLst>
                      <a:ext uri="{FF2B5EF4-FFF2-40B4-BE49-F238E27FC236}">
                        <a16:creationId xmlns:a16="http://schemas.microsoft.com/office/drawing/2014/main" id="{A7E31B29-E6DD-4B73-7C34-FB1AEA1928C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64909"/>
                    <a:ext cx="1504888" cy="1048755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6520"/>
                      </a:lnSpc>
                      <a:spcBef>
                        <a:spcPct val="0"/>
                      </a:spcBef>
                    </a:pPr>
                    <a:r>
                      <a:rPr lang="en-US" sz="4657" b="1">
                        <a:solidFill>
                          <a:srgbClr val="003E7E"/>
                        </a:solidFill>
                        <a:latin typeface="Times New Roman Bold"/>
                        <a:ea typeface="Times New Roman Bold"/>
                        <a:cs typeface="Times New Roman Bold"/>
                        <a:sym typeface="Times New Roman Bold"/>
                      </a:rPr>
                      <a:t>1</a:t>
                    </a:r>
                  </a:p>
                </p:txBody>
              </p:sp>
              <p:sp>
                <p:nvSpPr>
                  <p:cNvPr id="48" name="Freeform 11">
                    <a:extLst>
                      <a:ext uri="{FF2B5EF4-FFF2-40B4-BE49-F238E27FC236}">
                        <a16:creationId xmlns:a16="http://schemas.microsoft.com/office/drawing/2014/main" id="{17DB076F-2E39-52A2-B86F-71E979E76488}"/>
                      </a:ext>
                    </a:extLst>
                  </p:cNvPr>
                  <p:cNvSpPr/>
                  <p:nvPr/>
                </p:nvSpPr>
                <p:spPr>
                  <a:xfrm>
                    <a:off x="1614128" y="3505289"/>
                    <a:ext cx="1504888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888" h="1504888">
                        <a:moveTo>
                          <a:pt x="0" y="0"/>
                        </a:moveTo>
                        <a:lnTo>
                          <a:pt x="1504888" y="0"/>
                        </a:lnTo>
                        <a:lnTo>
                          <a:pt x="1504888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49" name="TextBox 12">
                    <a:extLst>
                      <a:ext uri="{FF2B5EF4-FFF2-40B4-BE49-F238E27FC236}">
                        <a16:creationId xmlns:a16="http://schemas.microsoft.com/office/drawing/2014/main" id="{BC45B7A7-2B19-E597-27D4-F01616D1EFA1}"/>
                      </a:ext>
                    </a:extLst>
                  </p:cNvPr>
                  <p:cNvSpPr txBox="1"/>
                  <p:nvPr/>
                </p:nvSpPr>
                <p:spPr>
                  <a:xfrm>
                    <a:off x="1614128" y="3670198"/>
                    <a:ext cx="1504888" cy="1060770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6520"/>
                      </a:lnSpc>
                      <a:spcBef>
                        <a:spcPct val="0"/>
                      </a:spcBef>
                    </a:pPr>
                    <a:r>
                      <a:rPr lang="en-US" sz="4657" b="1">
                        <a:solidFill>
                          <a:srgbClr val="3070B3"/>
                        </a:solidFill>
                        <a:latin typeface="Times New Roman Bold"/>
                        <a:ea typeface="Times New Roman Bold"/>
                        <a:cs typeface="Times New Roman Bold"/>
                        <a:sym typeface="Times New Roman Bold"/>
                      </a:rPr>
                      <a:t>3</a:t>
                    </a:r>
                  </a:p>
                </p:txBody>
              </p:sp>
              <p:sp>
                <p:nvSpPr>
                  <p:cNvPr id="50" name="Freeform 13">
                    <a:extLst>
                      <a:ext uri="{FF2B5EF4-FFF2-40B4-BE49-F238E27FC236}">
                        <a16:creationId xmlns:a16="http://schemas.microsoft.com/office/drawing/2014/main" id="{93CBA585-9BF1-7C04-3D49-28BE461CD3CA}"/>
                      </a:ext>
                    </a:extLst>
                  </p:cNvPr>
                  <p:cNvSpPr/>
                  <p:nvPr/>
                </p:nvSpPr>
                <p:spPr>
                  <a:xfrm>
                    <a:off x="822805" y="1753925"/>
                    <a:ext cx="1504888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888" h="1504888">
                        <a:moveTo>
                          <a:pt x="0" y="0"/>
                        </a:moveTo>
                        <a:lnTo>
                          <a:pt x="1504888" y="0"/>
                        </a:lnTo>
                        <a:lnTo>
                          <a:pt x="1504888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51" name="TextBox 14">
                    <a:extLst>
                      <a:ext uri="{FF2B5EF4-FFF2-40B4-BE49-F238E27FC236}">
                        <a16:creationId xmlns:a16="http://schemas.microsoft.com/office/drawing/2014/main" id="{97B9CA17-9881-9BB2-BEE3-5B9F12827134}"/>
                      </a:ext>
                    </a:extLst>
                  </p:cNvPr>
                  <p:cNvSpPr txBox="1"/>
                  <p:nvPr/>
                </p:nvSpPr>
                <p:spPr>
                  <a:xfrm>
                    <a:off x="875848" y="1918834"/>
                    <a:ext cx="1398801" cy="1060770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6520"/>
                      </a:lnSpc>
                      <a:spcBef>
                        <a:spcPct val="0"/>
                      </a:spcBef>
                    </a:pPr>
                    <a:r>
                      <a:rPr lang="en-US" sz="4657" b="1">
                        <a:solidFill>
                          <a:srgbClr val="205BA1"/>
                        </a:solidFill>
                        <a:latin typeface="Times New Roman Bold"/>
                        <a:ea typeface="Times New Roman Bold"/>
                        <a:cs typeface="Times New Roman Bold"/>
                        <a:sym typeface="Times New Roman Bold"/>
                      </a:rPr>
                      <a:t>2</a:t>
                    </a:r>
                  </a:p>
                </p:txBody>
              </p:sp>
              <p:sp>
                <p:nvSpPr>
                  <p:cNvPr id="52" name="Freeform 15">
                    <a:extLst>
                      <a:ext uri="{FF2B5EF4-FFF2-40B4-BE49-F238E27FC236}">
                        <a16:creationId xmlns:a16="http://schemas.microsoft.com/office/drawing/2014/main" id="{D109A931-F40B-AE3B-A204-3943139020F5}"/>
                      </a:ext>
                    </a:extLst>
                  </p:cNvPr>
                  <p:cNvSpPr/>
                  <p:nvPr/>
                </p:nvSpPr>
                <p:spPr>
                  <a:xfrm>
                    <a:off x="3244989" y="7008018"/>
                    <a:ext cx="1504888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888" h="1504888">
                        <a:moveTo>
                          <a:pt x="0" y="0"/>
                        </a:moveTo>
                        <a:lnTo>
                          <a:pt x="1504888" y="0"/>
                        </a:lnTo>
                        <a:lnTo>
                          <a:pt x="1504888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5">
                      <a:extLst>
                        <a:ext uri="{96DAC541-7B7A-43D3-8B79-37D633B846F1}">
                          <asvg:svgBlip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53" name="TextBox 16">
                    <a:extLst>
                      <a:ext uri="{FF2B5EF4-FFF2-40B4-BE49-F238E27FC236}">
                        <a16:creationId xmlns:a16="http://schemas.microsoft.com/office/drawing/2014/main" id="{A595D182-2611-892B-F821-B08CCB077A46}"/>
                      </a:ext>
                    </a:extLst>
                  </p:cNvPr>
                  <p:cNvSpPr txBox="1"/>
                  <p:nvPr/>
                </p:nvSpPr>
                <p:spPr>
                  <a:xfrm>
                    <a:off x="3244989" y="7172927"/>
                    <a:ext cx="1504888" cy="1060770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6520"/>
                      </a:lnSpc>
                      <a:spcBef>
                        <a:spcPct val="0"/>
                      </a:spcBef>
                    </a:pPr>
                    <a:r>
                      <a:rPr lang="en-US" sz="4657" b="1">
                        <a:solidFill>
                          <a:srgbClr val="54A6D7"/>
                        </a:solidFill>
                        <a:latin typeface="Times New Roman Bold"/>
                        <a:ea typeface="Times New Roman Bold"/>
                        <a:cs typeface="Times New Roman Bold"/>
                        <a:sym typeface="Times New Roman Bold"/>
                      </a:rPr>
                      <a:t>5</a:t>
                    </a:r>
                  </a:p>
                </p:txBody>
              </p:sp>
              <p:sp>
                <p:nvSpPr>
                  <p:cNvPr id="56" name="Freeform 19">
                    <a:extLst>
                      <a:ext uri="{FF2B5EF4-FFF2-40B4-BE49-F238E27FC236}">
                        <a16:creationId xmlns:a16="http://schemas.microsoft.com/office/drawing/2014/main" id="{DE8B88AE-B858-A5FE-5FD8-50FB923A6A07}"/>
                      </a:ext>
                    </a:extLst>
                  </p:cNvPr>
                  <p:cNvSpPr/>
                  <p:nvPr/>
                </p:nvSpPr>
                <p:spPr>
                  <a:xfrm>
                    <a:off x="2423446" y="5256654"/>
                    <a:ext cx="1504888" cy="1504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4888" h="1504888">
                        <a:moveTo>
                          <a:pt x="0" y="0"/>
                        </a:moveTo>
                        <a:lnTo>
                          <a:pt x="1504888" y="0"/>
                        </a:lnTo>
                        <a:lnTo>
                          <a:pt x="1504888" y="1504888"/>
                        </a:lnTo>
                        <a:lnTo>
                          <a:pt x="0" y="150488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7">
                      <a:extLst>
                        <a:ext uri="{96DAC541-7B7A-43D3-8B79-37D633B846F1}">
                          <asvg:svgBlip xmlns:asvg="http://schemas.microsoft.com/office/drawing/2016/SVG/main" r:embed="rId18"/>
                        </a:ext>
                      </a:extLst>
                    </a:blip>
                    <a:stretch>
                      <a:fillRect/>
                    </a:stretch>
                  </a:blipFill>
                </p:spPr>
              </p:sp>
              <p:sp>
                <p:nvSpPr>
                  <p:cNvPr id="57" name="TextBox 20">
                    <a:extLst>
                      <a:ext uri="{FF2B5EF4-FFF2-40B4-BE49-F238E27FC236}">
                        <a16:creationId xmlns:a16="http://schemas.microsoft.com/office/drawing/2014/main" id="{62F411B1-4678-99D6-A385-0524EB086F17}"/>
                      </a:ext>
                    </a:extLst>
                  </p:cNvPr>
                  <p:cNvSpPr txBox="1"/>
                  <p:nvPr/>
                </p:nvSpPr>
                <p:spPr>
                  <a:xfrm>
                    <a:off x="2423446" y="5421563"/>
                    <a:ext cx="1504888" cy="1060770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6520"/>
                      </a:lnSpc>
                      <a:spcBef>
                        <a:spcPct val="0"/>
                      </a:spcBef>
                    </a:pPr>
                    <a:r>
                      <a:rPr lang="en-US" sz="4657" b="1">
                        <a:solidFill>
                          <a:srgbClr val="3C89C4"/>
                        </a:solidFill>
                        <a:latin typeface="Times New Roman Bold"/>
                        <a:ea typeface="Times New Roman Bold"/>
                        <a:cs typeface="Times New Roman Bold"/>
                        <a:sym typeface="Times New Roman Bold"/>
                      </a:rPr>
                      <a:t>4</a:t>
                    </a: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9047118-FB1C-23C0-B269-0D9DCAED81E1}"/>
                    </a:ext>
                  </a:extLst>
                </p:cNvPr>
                <p:cNvSpPr txBox="1"/>
                <p:nvPr/>
              </p:nvSpPr>
              <p:spPr>
                <a:xfrm>
                  <a:off x="6267058" y="1354024"/>
                  <a:ext cx="6458342" cy="11803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en-US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Tin học hóa đầy đủ </a:t>
                  </a:r>
                  <a:r>
                    <a:rPr lang="en-US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3 quy trình cốt lõi </a:t>
                  </a:r>
                  <a:r>
                    <a:rPr lang="en-US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của đề tài → </a:t>
                  </a:r>
                  <a:r>
                    <a:rPr lang="en-US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Hoàn thành ≈ 95%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200C746-BD10-8087-7A05-048F686E0727}"/>
                    </a:ext>
                  </a:extLst>
                </p:cNvPr>
                <p:cNvSpPr txBox="1"/>
                <p:nvPr/>
              </p:nvSpPr>
              <p:spPr>
                <a:xfrm>
                  <a:off x="7118206" y="2822475"/>
                  <a:ext cx="6305942" cy="11803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vi-VN" sz="2800" b="1" kern="100">
                      <a:solidFill>
                        <a:srgbClr val="17458B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Hệ thống </a:t>
                  </a:r>
                  <a:r>
                    <a:rPr lang="vi-VN" sz="2800" b="1" kern="100">
                      <a:solidFill>
                        <a:srgbClr val="FFA94D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thử nghiệm thành công </a:t>
                  </a:r>
                  <a:r>
                    <a:rPr lang="en-US" sz="2800" b="1" kern="100">
                      <a:solidFill>
                        <a:srgbClr val="17458B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&amp; </a:t>
                  </a:r>
                  <a:r>
                    <a:rPr lang="vi-VN" sz="2800" b="1" kern="100">
                      <a:solidFill>
                        <a:srgbClr val="17458B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vận hành </a:t>
                  </a:r>
                  <a:r>
                    <a:rPr lang="vi-VN" sz="2800" b="1" kern="100">
                      <a:solidFill>
                        <a:srgbClr val="FFA94D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ổn định trên GCP</a:t>
                  </a:r>
                  <a:endParaRPr lang="en-US" sz="28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E6666F6-5B61-6C62-2952-2C2F1B3AFE44}"/>
                    </a:ext>
                  </a:extLst>
                </p:cNvPr>
                <p:cNvSpPr txBox="1"/>
                <p:nvPr/>
              </p:nvSpPr>
              <p:spPr>
                <a:xfrm>
                  <a:off x="8003429" y="4290647"/>
                  <a:ext cx="6305942" cy="11803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en-US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Hoàn thiện đầy đủ </a:t>
                  </a:r>
                  <a:r>
                    <a:rPr lang="en-US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02 nền tảng</a:t>
                  </a:r>
                  <a:r>
                    <a:rPr lang="en-US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Web &amp; Mobile</a:t>
                  </a:r>
                  <a:endParaRPr lang="en-US" sz="28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5F3B87B-1E1E-CD75-6AFF-CB05BC73CA66}"/>
                    </a:ext>
                  </a:extLst>
                </p:cNvPr>
                <p:cNvSpPr txBox="1"/>
                <p:nvPr/>
              </p:nvSpPr>
              <p:spPr>
                <a:xfrm>
                  <a:off x="8839200" y="5785457"/>
                  <a:ext cx="6305942" cy="11803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vi-VN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Đáp ứng </a:t>
                  </a:r>
                  <a:r>
                    <a:rPr lang="vi-VN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đúng</a:t>
                  </a:r>
                  <a:r>
                    <a:rPr lang="vi-VN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chức năng theo </a:t>
                  </a:r>
                  <a:r>
                    <a:rPr lang="vi-VN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quy trình nghiệp vụ</a:t>
                  </a:r>
                  <a:r>
                    <a:rPr lang="vi-VN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Khoa CNTT</a:t>
                  </a:r>
                  <a:endParaRPr lang="en-US" sz="28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D3EA18F-7C64-7366-E02C-78E0102C70CB}"/>
                    </a:ext>
                  </a:extLst>
                </p:cNvPr>
                <p:cNvSpPr txBox="1"/>
                <p:nvPr/>
              </p:nvSpPr>
              <p:spPr>
                <a:xfrm>
                  <a:off x="9757800" y="7256372"/>
                  <a:ext cx="6305942" cy="11803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vi-VN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Hoàn thành toàn bộ giai đoạn </a:t>
                  </a:r>
                  <a:r>
                    <a:rPr lang="vi-VN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trong 12 tuần</a:t>
                  </a:r>
                  <a:r>
                    <a:rPr lang="en-US" sz="28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800" b="1" kern="100">
                      <a:solidFill>
                        <a:srgbClr val="17458B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đúng tiến độ đề ra</a:t>
                  </a:r>
                </a:p>
              </p:txBody>
            </p:sp>
          </p:grpSp>
          <p:grpSp>
            <p:nvGrpSpPr>
              <p:cNvPr id="58" name="Group 3">
                <a:extLst>
                  <a:ext uri="{FF2B5EF4-FFF2-40B4-BE49-F238E27FC236}">
                    <a16:creationId xmlns:a16="http://schemas.microsoft.com/office/drawing/2014/main" id="{452F38F4-C6EE-30F6-B016-0AB25DE4810A}"/>
                  </a:ext>
                </a:extLst>
              </p:cNvPr>
              <p:cNvGrpSpPr/>
              <p:nvPr/>
            </p:nvGrpSpPr>
            <p:grpSpPr>
              <a:xfrm>
                <a:off x="888311" y="3086100"/>
                <a:ext cx="4114800" cy="4114800"/>
                <a:chOff x="0" y="0"/>
                <a:chExt cx="5486400" cy="5486400"/>
              </a:xfrm>
            </p:grpSpPr>
            <p:sp>
              <p:nvSpPr>
                <p:cNvPr id="59" name="Freeform 4">
                  <a:extLst>
                    <a:ext uri="{FF2B5EF4-FFF2-40B4-BE49-F238E27FC236}">
                      <a16:creationId xmlns:a16="http://schemas.microsoft.com/office/drawing/2014/main" id="{CE5F7E66-2B5C-1333-EA8E-A90052903950}"/>
                    </a:ext>
                  </a:extLst>
                </p:cNvPr>
                <p:cNvSpPr/>
                <p:nvPr/>
              </p:nvSpPr>
              <p:spPr>
                <a:xfrm>
                  <a:off x="330200" y="330200"/>
                  <a:ext cx="4826000" cy="48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6000" h="4826000">
                      <a:moveTo>
                        <a:pt x="0" y="0"/>
                      </a:moveTo>
                      <a:lnTo>
                        <a:pt x="4826000" y="0"/>
                      </a:lnTo>
                      <a:lnTo>
                        <a:pt x="4826000" y="4826000"/>
                      </a:lnTo>
                      <a:lnTo>
                        <a:pt x="0" y="482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60" name="Freeform 5">
                  <a:extLst>
                    <a:ext uri="{FF2B5EF4-FFF2-40B4-BE49-F238E27FC236}">
                      <a16:creationId xmlns:a16="http://schemas.microsoft.com/office/drawing/2014/main" id="{3DC4C2E9-8546-F7A4-E43E-3B9774F010C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86400" cy="5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400" h="5486400">
                      <a:moveTo>
                        <a:pt x="0" y="0"/>
                      </a:moveTo>
                      <a:lnTo>
                        <a:pt x="5486400" y="0"/>
                      </a:lnTo>
                      <a:lnTo>
                        <a:pt x="5486400" y="5486400"/>
                      </a:lnTo>
                      <a:lnTo>
                        <a:pt x="0" y="5486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61" name="Freeform 6">
                  <a:extLst>
                    <a:ext uri="{FF2B5EF4-FFF2-40B4-BE49-F238E27FC236}">
                      <a16:creationId xmlns:a16="http://schemas.microsoft.com/office/drawing/2014/main" id="{168F2CC5-6555-A96A-6048-DF0E32324060}"/>
                    </a:ext>
                  </a:extLst>
                </p:cNvPr>
                <p:cNvSpPr/>
                <p:nvPr/>
              </p:nvSpPr>
              <p:spPr>
                <a:xfrm>
                  <a:off x="2065371" y="1183579"/>
                  <a:ext cx="1355657" cy="1142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657" h="1142141">
                      <a:moveTo>
                        <a:pt x="0" y="0"/>
                      </a:moveTo>
                      <a:lnTo>
                        <a:pt x="1355658" y="0"/>
                      </a:lnTo>
                      <a:lnTo>
                        <a:pt x="1355658" y="1142141"/>
                      </a:lnTo>
                      <a:lnTo>
                        <a:pt x="0" y="11421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62" name="TextBox 7">
                  <a:extLst>
                    <a:ext uri="{FF2B5EF4-FFF2-40B4-BE49-F238E27FC236}">
                      <a16:creationId xmlns:a16="http://schemas.microsoft.com/office/drawing/2014/main" id="{CF35B8C1-4713-2D33-6B7D-79365C6F7941}"/>
                    </a:ext>
                  </a:extLst>
                </p:cNvPr>
                <p:cNvSpPr txBox="1"/>
                <p:nvPr/>
              </p:nvSpPr>
              <p:spPr>
                <a:xfrm>
                  <a:off x="381264" y="2492013"/>
                  <a:ext cx="4723872" cy="184195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  <a:spcBef>
                      <a:spcPct val="0"/>
                    </a:spcBef>
                  </a:pPr>
                  <a:r>
                    <a:rPr lang="en-US" sz="3999">
                      <a:solidFill>
                        <a:srgbClr val="17458B"/>
                      </a:solidFill>
                      <a:latin typeface="Paytone One"/>
                      <a:ea typeface="Paytone One"/>
                      <a:cs typeface="Paytone One"/>
                      <a:sym typeface="Paytone One"/>
                    </a:rPr>
                    <a:t>KẾT QUẢ ĐẠT ĐƯỢC</a:t>
                  </a:r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873F287-0989-C690-EF2D-AA745167601C}"/>
                </a:ext>
              </a:extLst>
            </p:cNvPr>
            <p:cNvGrpSpPr/>
            <p:nvPr/>
          </p:nvGrpSpPr>
          <p:grpSpPr>
            <a:xfrm>
              <a:off x="1836134" y="8408051"/>
              <a:ext cx="12872350" cy="1070039"/>
              <a:chOff x="1605650" y="8488194"/>
              <a:chExt cx="12872350" cy="1070039"/>
            </a:xfrm>
          </p:grpSpPr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42AB0965-9B39-F858-45C0-A3225B308DD5}"/>
                  </a:ext>
                </a:extLst>
              </p:cNvPr>
              <p:cNvSpPr/>
              <p:nvPr/>
            </p:nvSpPr>
            <p:spPr>
              <a:xfrm>
                <a:off x="1605650" y="8562701"/>
                <a:ext cx="1229138" cy="867495"/>
              </a:xfrm>
              <a:custGeom>
                <a:avLst/>
                <a:gdLst/>
                <a:ahLst/>
                <a:cxnLst/>
                <a:rect l="l" t="t" r="r" b="b"/>
                <a:pathLst>
                  <a:path w="3552829" h="2558037">
                    <a:moveTo>
                      <a:pt x="0" y="0"/>
                    </a:moveTo>
                    <a:lnTo>
                      <a:pt x="3552828" y="0"/>
                    </a:lnTo>
                    <a:lnTo>
                      <a:pt x="3552828" y="2558037"/>
                    </a:lnTo>
                    <a:lnTo>
                      <a:pt x="0" y="255803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FBB64D60-EB0A-D50C-365F-CC60D2FE47BB}"/>
                  </a:ext>
                </a:extLst>
              </p:cNvPr>
              <p:cNvSpPr/>
              <p:nvPr/>
            </p:nvSpPr>
            <p:spPr>
              <a:xfrm>
                <a:off x="2945711" y="8488194"/>
                <a:ext cx="11532289" cy="1070039"/>
              </a:xfrm>
              <a:prstGeom prst="roundRect">
                <a:avLst/>
              </a:prstGeom>
              <a:ln w="57150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4000" b="1">
                    <a:solidFill>
                      <a:srgbClr val="205BA1"/>
                    </a:solidFill>
                    <a:latin typeface="Bogart" panose="020B0604020202020204" charset="0"/>
                  </a:rPr>
                  <a:t>Đánh giá mức độ hoàn thành: </a:t>
                </a:r>
                <a:r>
                  <a:rPr lang="en-US" sz="4000" b="1">
                    <a:solidFill>
                      <a:srgbClr val="FFA94D"/>
                    </a:solidFill>
                    <a:latin typeface="Bogart" panose="020B0604020202020204" charset="0"/>
                  </a:rPr>
                  <a:t>~ 93 – 95 %.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B6E986-0EE5-CC4F-424B-D9BB36AC351F}"/>
              </a:ext>
            </a:extLst>
          </p:cNvPr>
          <p:cNvSpPr txBox="1"/>
          <p:nvPr/>
        </p:nvSpPr>
        <p:spPr>
          <a:xfrm>
            <a:off x="16059291" y="9794609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29 / 32</a:t>
            </a:r>
          </a:p>
        </p:txBody>
      </p:sp>
    </p:spTree>
    <p:extLst>
      <p:ext uri="{BB962C8B-B14F-4D97-AF65-F5344CB8AC3E}">
        <p14:creationId xmlns:p14="http://schemas.microsoft.com/office/powerpoint/2010/main" val="50128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D3924-20F0-2C28-4AD7-71543B49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3231DA-C58F-7AD1-4217-2537E4AF2539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6EF5CB7-6F44-FE53-6B43-95D82FE1F45A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1E607CF-27FF-6D64-B191-3E9B9AEBCFF6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6664EB7E-1BA1-B011-CF49-DBB6EE6DFEB6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535350-BB66-3DD2-E08D-9E2879CC6BF4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19C2607E-9DAD-DAB4-45F5-1969AA0A5584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F53A6F-A697-9E9F-9198-D4C9DAF8D743}"/>
                </a:ext>
              </a:extLst>
            </p:cNvPr>
            <p:cNvSpPr txBox="1"/>
            <p:nvPr/>
          </p:nvSpPr>
          <p:spPr>
            <a:xfrm>
              <a:off x="3086100" y="5116302"/>
              <a:ext cx="12115800" cy="154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8000">
                  <a:solidFill>
                    <a:srgbClr val="00509E"/>
                  </a:solidFill>
                  <a:latin typeface="Paytone One" panose="020B0604020202020204" charset="0"/>
                </a:rPr>
                <a:t>1. TỔNG QUAN ĐỀ TÀI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AC9B83-F1A4-14F5-4E28-0ED6F8E0290D}"/>
              </a:ext>
            </a:extLst>
          </p:cNvPr>
          <p:cNvSpPr txBox="1"/>
          <p:nvPr/>
        </p:nvSpPr>
        <p:spPr>
          <a:xfrm>
            <a:off x="16280934" y="9788539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3 / 32</a:t>
            </a:r>
          </a:p>
        </p:txBody>
      </p:sp>
    </p:spTree>
    <p:extLst>
      <p:ext uri="{BB962C8B-B14F-4D97-AF65-F5344CB8AC3E}">
        <p14:creationId xmlns:p14="http://schemas.microsoft.com/office/powerpoint/2010/main" val="4188984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7A493-E348-8D0F-BE5E-6EC05083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091ED2-DB33-FF7A-F9CA-18FBF33A475B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86218C-99BB-8D54-7C93-592CDE722542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A539B32-8CDA-2E2D-D6F5-79D210FDBB54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32F32E25-FF6A-7CA2-4444-3B8A112C0112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1AC166-C6EF-4FAF-7D66-BA324D9AD5D5}"/>
              </a:ext>
            </a:extLst>
          </p:cNvPr>
          <p:cNvGrpSpPr/>
          <p:nvPr/>
        </p:nvGrpSpPr>
        <p:grpSpPr>
          <a:xfrm>
            <a:off x="1992630" y="1257300"/>
            <a:ext cx="14302740" cy="8640831"/>
            <a:chOff x="1992630" y="1257300"/>
            <a:chExt cx="14302740" cy="864083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F96ADC-AF3E-B976-37B6-38272FB76625}"/>
                </a:ext>
              </a:extLst>
            </p:cNvPr>
            <p:cNvGrpSpPr/>
            <p:nvPr/>
          </p:nvGrpSpPr>
          <p:grpSpPr>
            <a:xfrm>
              <a:off x="1992630" y="1257300"/>
              <a:ext cx="14302740" cy="8640831"/>
              <a:chOff x="1154430" y="1064993"/>
              <a:chExt cx="14302740" cy="8640831"/>
            </a:xfrm>
          </p:grpSpPr>
          <p:sp>
            <p:nvSpPr>
              <p:cNvPr id="6" name="Freeform 2">
                <a:extLst>
                  <a:ext uri="{FF2B5EF4-FFF2-40B4-BE49-F238E27FC236}">
                    <a16:creationId xmlns:a16="http://schemas.microsoft.com/office/drawing/2014/main" id="{162F0C16-A194-DA5A-2C0D-52EA416C57BE}"/>
                  </a:ext>
                </a:extLst>
              </p:cNvPr>
              <p:cNvSpPr/>
              <p:nvPr/>
            </p:nvSpPr>
            <p:spPr>
              <a:xfrm>
                <a:off x="1154430" y="1064993"/>
                <a:ext cx="14302740" cy="8640831"/>
              </a:xfrm>
              <a:custGeom>
                <a:avLst/>
                <a:gdLst/>
                <a:ahLst/>
                <a:cxnLst/>
                <a:rect l="l" t="t" r="r" b="b"/>
                <a:pathLst>
                  <a:path w="8217729" h="6885772">
                    <a:moveTo>
                      <a:pt x="0" y="0"/>
                    </a:moveTo>
                    <a:lnTo>
                      <a:pt x="8217729" y="0"/>
                    </a:lnTo>
                    <a:lnTo>
                      <a:pt x="8217729" y="6885772"/>
                    </a:lnTo>
                    <a:lnTo>
                      <a:pt x="0" y="688577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F201923-C0E2-61AD-5733-6F39BAF8C33F}"/>
                  </a:ext>
                </a:extLst>
              </p:cNvPr>
              <p:cNvGrpSpPr/>
              <p:nvPr/>
            </p:nvGrpSpPr>
            <p:grpSpPr>
              <a:xfrm>
                <a:off x="8343900" y="1257300"/>
                <a:ext cx="6461760" cy="7772400"/>
                <a:chOff x="8343900" y="1257300"/>
                <a:chExt cx="6461760" cy="77724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C666FE-3C07-07EA-F462-AA96BA613C64}"/>
                    </a:ext>
                  </a:extLst>
                </p:cNvPr>
                <p:cNvSpPr txBox="1"/>
                <p:nvPr/>
              </p:nvSpPr>
              <p:spPr>
                <a:xfrm>
                  <a:off x="8382000" y="1257300"/>
                  <a:ext cx="638556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vi-VN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Chưa hỗ trợ hệ thống </a:t>
                  </a:r>
                  <a:r>
                    <a:rPr lang="vi-VN" sz="32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thông báo đa kênh</a:t>
                  </a:r>
                  <a:r>
                    <a:rPr lang="vi-VN" sz="3200" b="1" kern="100"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vi-VN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(Email, Zalo, SMS)</a:t>
                  </a:r>
                  <a:endParaRPr lang="en-US" sz="32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B5D1CB-DF83-FC14-B213-4A1A980770CE}"/>
                    </a:ext>
                  </a:extLst>
                </p:cNvPr>
                <p:cNvSpPr txBox="1"/>
                <p:nvPr/>
              </p:nvSpPr>
              <p:spPr>
                <a:xfrm>
                  <a:off x="8602980" y="4389447"/>
                  <a:ext cx="594360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vi-VN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Chưa có cơ chế </a:t>
                  </a:r>
                  <a:r>
                    <a:rPr lang="vi-VN" sz="32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sao lưu &amp; phục hồi dữ liệu </a:t>
                  </a:r>
                  <a:endParaRPr lang="en-US" sz="32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A4B27F-BDF4-FC0C-62A4-5FADECADB6B5}"/>
                    </a:ext>
                  </a:extLst>
                </p:cNvPr>
                <p:cNvSpPr txBox="1"/>
                <p:nvPr/>
              </p:nvSpPr>
              <p:spPr>
                <a:xfrm>
                  <a:off x="8343900" y="7521595"/>
                  <a:ext cx="6461760" cy="15081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vi-VN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Chưa</a:t>
                  </a:r>
                  <a:r>
                    <a:rPr lang="vi-VN" sz="3200" b="1" kern="100"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vi-VN" sz="32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kiểm tra hiệu năng </a:t>
                  </a:r>
                  <a:r>
                    <a:rPr lang="vi-VN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khi số lượng truy cập lớn </a:t>
                  </a:r>
                  <a:r>
                    <a:rPr lang="en-US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&amp;</a:t>
                  </a:r>
                  <a:r>
                    <a:rPr lang="vi-VN" sz="3200" b="1" kern="100">
                      <a:solidFill>
                        <a:srgbClr val="205BA1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đồng thời</a:t>
                  </a:r>
                  <a:endParaRPr lang="en-US" sz="3200" b="1" kern="100">
                    <a:solidFill>
                      <a:srgbClr val="205BA1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B4EF6-810D-F439-A5F6-E6DB4286DB86}"/>
                </a:ext>
              </a:extLst>
            </p:cNvPr>
            <p:cNvSpPr txBox="1"/>
            <p:nvPr/>
          </p:nvSpPr>
          <p:spPr>
            <a:xfrm>
              <a:off x="2598420" y="4149157"/>
              <a:ext cx="3954780" cy="2442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205BA1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HẠN CHẾ CỦA ĐỀ TÀI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ABAE08-BBA2-1C0F-121C-9E4B896F604C}"/>
              </a:ext>
            </a:extLst>
          </p:cNvPr>
          <p:cNvSpPr txBox="1"/>
          <p:nvPr/>
        </p:nvSpPr>
        <p:spPr>
          <a:xfrm>
            <a:off x="16069123" y="9825335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30 / 32</a:t>
            </a:r>
          </a:p>
        </p:txBody>
      </p:sp>
    </p:spTree>
    <p:extLst>
      <p:ext uri="{BB962C8B-B14F-4D97-AF65-F5344CB8AC3E}">
        <p14:creationId xmlns:p14="http://schemas.microsoft.com/office/powerpoint/2010/main" val="29019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4A90D-91F7-53CF-4970-75933AD0B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B5ACBB-E2E9-8563-B5FD-0D065CEEF71C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61C68A-6E72-A734-1A0E-F9CA5CE67656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E4E2D01-826E-D887-4627-F45744677A3E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8528D92B-2889-10BD-9982-FA83062B1A53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27D703-F45D-A24D-97F0-86DF15F0C6D6}"/>
              </a:ext>
            </a:extLst>
          </p:cNvPr>
          <p:cNvGrpSpPr/>
          <p:nvPr/>
        </p:nvGrpSpPr>
        <p:grpSpPr>
          <a:xfrm>
            <a:off x="1877403" y="1333500"/>
            <a:ext cx="14533194" cy="8496299"/>
            <a:chOff x="1545006" y="1257300"/>
            <a:chExt cx="14533194" cy="84962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7D78863-DFDC-D956-98B5-5422C5A875AE}"/>
                </a:ext>
              </a:extLst>
            </p:cNvPr>
            <p:cNvGrpSpPr/>
            <p:nvPr/>
          </p:nvGrpSpPr>
          <p:grpSpPr>
            <a:xfrm>
              <a:off x="7467600" y="1257300"/>
              <a:ext cx="8610600" cy="8496299"/>
              <a:chOff x="5181600" y="1257300"/>
              <a:chExt cx="9164034" cy="8877299"/>
            </a:xfrm>
          </p:grpSpPr>
          <p:sp>
            <p:nvSpPr>
              <p:cNvPr id="11" name="Freeform 2">
                <a:extLst>
                  <a:ext uri="{FF2B5EF4-FFF2-40B4-BE49-F238E27FC236}">
                    <a16:creationId xmlns:a16="http://schemas.microsoft.com/office/drawing/2014/main" id="{2C01CBD7-D002-B3BC-68D5-65A30E2791B8}"/>
                  </a:ext>
                </a:extLst>
              </p:cNvPr>
              <p:cNvSpPr/>
              <p:nvPr/>
            </p:nvSpPr>
            <p:spPr>
              <a:xfrm>
                <a:off x="5181600" y="1257300"/>
                <a:ext cx="9164034" cy="8877299"/>
              </a:xfrm>
              <a:custGeom>
                <a:avLst/>
                <a:gdLst/>
                <a:ahLst/>
                <a:cxnLst/>
                <a:rect l="l" t="t" r="r" b="b"/>
                <a:pathLst>
                  <a:path w="9875520" h="10287000">
                    <a:moveTo>
                      <a:pt x="0" y="0"/>
                    </a:moveTo>
                    <a:lnTo>
                      <a:pt x="9875520" y="0"/>
                    </a:lnTo>
                    <a:lnTo>
                      <a:pt x="9875520" y="10287000"/>
                    </a:lnTo>
                    <a:lnTo>
                      <a:pt x="0" y="10287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AE181-369D-8C57-46C5-998899FABAFB}"/>
                  </a:ext>
                </a:extLst>
              </p:cNvPr>
              <p:cNvSpPr txBox="1"/>
              <p:nvPr/>
            </p:nvSpPr>
            <p:spPr>
              <a:xfrm>
                <a:off x="6934200" y="1368052"/>
                <a:ext cx="6705600" cy="1180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2800" b="1">
                    <a:solidFill>
                      <a:srgbClr val="FFFFFF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</a:rPr>
                  <a:t>Tích hợp Chatbot hỗ trợ sinh vi</a:t>
                </a:r>
                <a:r>
                  <a:rPr lang="en-US" sz="2800" b="1">
                    <a:solidFill>
                      <a:srgbClr val="FFFFFF"/>
                    </a:solidFill>
                    <a:latin typeface="Bogart" panose="020B0604020202020204" charset="0"/>
                    <a:ea typeface="Aptos" panose="020B0004020202020204" pitchFamily="34" charset="0"/>
                  </a:rPr>
                  <a:t>ên</a:t>
                </a:r>
                <a:r>
                  <a:rPr lang="en-US" sz="2800" b="1">
                    <a:solidFill>
                      <a:srgbClr val="FFFFFF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</a:rPr>
                  <a:t>, hệ thống FAQ tự động và nhắc lịch thi</a:t>
                </a:r>
                <a:endParaRPr lang="en-US" sz="2800" b="1">
                  <a:solidFill>
                    <a:srgbClr val="FFFFFF"/>
                  </a:solidFill>
                  <a:latin typeface="Bogart" panose="020B060402020202020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96BDF8-49EC-B036-C736-078A6237FE44}"/>
                  </a:ext>
                </a:extLst>
              </p:cNvPr>
              <p:cNvSpPr txBox="1"/>
              <p:nvPr/>
            </p:nvSpPr>
            <p:spPr>
              <a:xfrm>
                <a:off x="6934200" y="3286714"/>
                <a:ext cx="7010400" cy="1180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30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2800" b="1" kern="100">
                    <a:solidFill>
                      <a:srgbClr val="FFFFFF"/>
                    </a:solidFill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Phát triển </a:t>
                </a:r>
                <a:r>
                  <a:rPr lang="en-US" sz="2800" b="1" kern="100">
                    <a:solidFill>
                      <a:srgbClr val="FFFFFF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chức năng thi trực tuyến trên hệ thống</a:t>
                </a:r>
                <a:endParaRPr lang="en-US" sz="2400" b="1" kern="100">
                  <a:solidFill>
                    <a:srgbClr val="FFFFFF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EF8F4E-8AA1-E1BE-ED4B-A683019A4389}"/>
                  </a:ext>
                </a:extLst>
              </p:cNvPr>
              <p:cNvSpPr txBox="1"/>
              <p:nvPr/>
            </p:nvSpPr>
            <p:spPr>
              <a:xfrm>
                <a:off x="7507543" y="5105787"/>
                <a:ext cx="5558913" cy="1180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2800" b="1">
                    <a:solidFill>
                      <a:srgbClr val="FFFFFF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</a:rPr>
                  <a:t>Bổ sung khả năng định vị sinh viên khi điểm danh QR </a:t>
                </a:r>
                <a:endParaRPr lang="en-US" sz="2800" b="1">
                  <a:solidFill>
                    <a:srgbClr val="FFFFFF"/>
                  </a:solidFill>
                  <a:latin typeface="Bogart" panose="020B060402020202020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01E57-9452-B9C3-6E38-E29FF277A45B}"/>
                  </a:ext>
                </a:extLst>
              </p:cNvPr>
              <p:cNvSpPr txBox="1"/>
              <p:nvPr/>
            </p:nvSpPr>
            <p:spPr>
              <a:xfrm>
                <a:off x="6781799" y="6951925"/>
                <a:ext cx="7010400" cy="1233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vi-VN" sz="2800" b="1">
                    <a:solidFill>
                      <a:srgbClr val="FFFFFF"/>
                    </a:solidFill>
                    <a:latin typeface="Bogart" panose="020B0604020202020204" charset="0"/>
                  </a:rPr>
                  <a:t>Tích hợp với các hệ thống hiện hữu của trường</a:t>
                </a:r>
                <a:endParaRPr lang="en-US" sz="2800" b="1">
                  <a:solidFill>
                    <a:srgbClr val="FFFFFF"/>
                  </a:solidFill>
                  <a:latin typeface="Bogart" panose="020B060402020202020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22D04-CAB8-D2FC-C24E-14A0D7366B1F}"/>
                  </a:ext>
                </a:extLst>
              </p:cNvPr>
              <p:cNvSpPr txBox="1"/>
              <p:nvPr/>
            </p:nvSpPr>
            <p:spPr>
              <a:xfrm>
                <a:off x="6629399" y="8770997"/>
                <a:ext cx="7315200" cy="1180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vi-VN" sz="2800" b="1">
                    <a:solidFill>
                      <a:srgbClr val="FFFFFF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</a:rPr>
                  <a:t>Mở rộng triển khai toàn trường thay vì chỉ trong Khoa CNTT</a:t>
                </a:r>
                <a:endParaRPr lang="en-US" sz="2800" b="1">
                  <a:solidFill>
                    <a:srgbClr val="FFFFFF"/>
                  </a:solidFill>
                  <a:latin typeface="Bogart" panose="020B060402020202020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6490C5-3076-5DCA-B34F-A211C64D3B70}"/>
                </a:ext>
              </a:extLst>
            </p:cNvPr>
            <p:cNvSpPr txBox="1"/>
            <p:nvPr/>
          </p:nvSpPr>
          <p:spPr>
            <a:xfrm>
              <a:off x="1545006" y="3860927"/>
              <a:ext cx="5170814" cy="3289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A94D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HƯỚNG PHÁT TRIỂN TRONG TƯƠNG LAI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B7F103-1713-49C3-4BE1-AE95F52DF4AE}"/>
              </a:ext>
            </a:extLst>
          </p:cNvPr>
          <p:cNvSpPr txBox="1"/>
          <p:nvPr/>
        </p:nvSpPr>
        <p:spPr>
          <a:xfrm>
            <a:off x="16086756" y="9825335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31 / 32</a:t>
            </a:r>
          </a:p>
        </p:txBody>
      </p:sp>
    </p:spTree>
    <p:extLst>
      <p:ext uri="{BB962C8B-B14F-4D97-AF65-F5344CB8AC3E}">
        <p14:creationId xmlns:p14="http://schemas.microsoft.com/office/powerpoint/2010/main" val="2805666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81893-64EC-5E62-4C51-647F4E1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8171E2-3830-BCF9-DFCA-48641E3718D3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9E6DD9-D5A5-4BE4-D4AF-DD031D3296B0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0C54154-3A8C-45AB-E53A-7503F4FE7587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1B59C7B2-84DA-AEE1-F999-43666E10C46C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D31131-A909-CB3C-42C4-D590BAC9BDC6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0C9C66B6-75FE-7FAD-D85D-0B74115C3288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CD782B-8423-CC37-D100-61A8266CFB05}"/>
                </a:ext>
              </a:extLst>
            </p:cNvPr>
            <p:cNvSpPr txBox="1"/>
            <p:nvPr/>
          </p:nvSpPr>
          <p:spPr>
            <a:xfrm>
              <a:off x="1809750" y="4753350"/>
              <a:ext cx="14668500" cy="2268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5000">
                  <a:solidFill>
                    <a:srgbClr val="00509E"/>
                  </a:solidFill>
                  <a:latin typeface="Paytone One" panose="020B0604020202020204" charset="0"/>
                </a:rPr>
                <a:t>CẢM ƠN QUÝ HỘI ĐỒNG ĐÃ LẮNG NGHE</a:t>
              </a:r>
              <a:br>
                <a:rPr lang="en-US" sz="5000">
                  <a:solidFill>
                    <a:srgbClr val="00509E"/>
                  </a:solidFill>
                  <a:latin typeface="Paytone One" panose="020B0604020202020204" charset="0"/>
                </a:rPr>
              </a:br>
              <a:r>
                <a:rPr lang="en-US" sz="5000">
                  <a:solidFill>
                    <a:srgbClr val="00509E"/>
                  </a:solidFill>
                  <a:latin typeface="Paytone One" panose="020B0604020202020204" charset="0"/>
                </a:rPr>
                <a:t>RẤT MONG NHẬN ĐƯỢC CÂU HỎI VÀ Ý KIẾN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256D06-4322-EFE2-4EBE-E710D474E34C}"/>
              </a:ext>
            </a:extLst>
          </p:cNvPr>
          <p:cNvSpPr txBox="1"/>
          <p:nvPr/>
        </p:nvSpPr>
        <p:spPr>
          <a:xfrm>
            <a:off x="16069123" y="9825335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32 / 32</a:t>
            </a:r>
          </a:p>
        </p:txBody>
      </p:sp>
    </p:spTree>
    <p:extLst>
      <p:ext uri="{BB962C8B-B14F-4D97-AF65-F5344CB8AC3E}">
        <p14:creationId xmlns:p14="http://schemas.microsoft.com/office/powerpoint/2010/main" val="140606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2F9F-9256-5AC0-B8FB-B58AE1E8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DEC1E8-1AB1-47DF-EDF4-1F6CA4C6F10A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AAFEA95-3528-DC1D-1427-537EDC863883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80B2395-0425-CADF-0E9F-B8AB3118C5B7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FFB536F3-6EEF-7911-9A09-5299A440720C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27743F2-6937-B446-2B24-0BD39E1F7320}"/>
              </a:ext>
            </a:extLst>
          </p:cNvPr>
          <p:cNvGrpSpPr/>
          <p:nvPr/>
        </p:nvGrpSpPr>
        <p:grpSpPr>
          <a:xfrm>
            <a:off x="4945024" y="1141026"/>
            <a:ext cx="12508991" cy="8629412"/>
            <a:chOff x="4648200" y="1323630"/>
            <a:chExt cx="12508991" cy="8629412"/>
          </a:xfrm>
        </p:grpSpPr>
        <p:grpSp>
          <p:nvGrpSpPr>
            <p:cNvPr id="94" name="Group 2">
              <a:extLst>
                <a:ext uri="{FF2B5EF4-FFF2-40B4-BE49-F238E27FC236}">
                  <a16:creationId xmlns:a16="http://schemas.microsoft.com/office/drawing/2014/main" id="{158AFC37-4BC5-D93C-3C22-F1FA2A1845FB}"/>
                </a:ext>
              </a:extLst>
            </p:cNvPr>
            <p:cNvGrpSpPr/>
            <p:nvPr/>
          </p:nvGrpSpPr>
          <p:grpSpPr>
            <a:xfrm>
              <a:off x="4648200" y="1323630"/>
              <a:ext cx="12508991" cy="8629412"/>
              <a:chOff x="0" y="0"/>
              <a:chExt cx="11628340" cy="10264271"/>
            </a:xfrm>
          </p:grpSpPr>
          <p:sp>
            <p:nvSpPr>
              <p:cNvPr id="95" name="Freeform 3">
                <a:extLst>
                  <a:ext uri="{FF2B5EF4-FFF2-40B4-BE49-F238E27FC236}">
                    <a16:creationId xmlns:a16="http://schemas.microsoft.com/office/drawing/2014/main" id="{23EF954B-5C0B-1765-0B5D-DAE27678FBAD}"/>
                  </a:ext>
                </a:extLst>
              </p:cNvPr>
              <p:cNvSpPr/>
              <p:nvPr/>
            </p:nvSpPr>
            <p:spPr>
              <a:xfrm>
                <a:off x="0" y="0"/>
                <a:ext cx="7571762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7571762" h="1504888">
                    <a:moveTo>
                      <a:pt x="0" y="0"/>
                    </a:moveTo>
                    <a:lnTo>
                      <a:pt x="7571762" y="0"/>
                    </a:lnTo>
                    <a:lnTo>
                      <a:pt x="7571762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6" name="Freeform 4">
                <a:extLst>
                  <a:ext uri="{FF2B5EF4-FFF2-40B4-BE49-F238E27FC236}">
                    <a16:creationId xmlns:a16="http://schemas.microsoft.com/office/drawing/2014/main" id="{54307E48-F749-1938-AB33-709744A0B459}"/>
                  </a:ext>
                </a:extLst>
              </p:cNvPr>
              <p:cNvSpPr/>
              <p:nvPr/>
            </p:nvSpPr>
            <p:spPr>
              <a:xfrm>
                <a:off x="822805" y="1753925"/>
                <a:ext cx="7571762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7571762" h="1504888">
                    <a:moveTo>
                      <a:pt x="0" y="0"/>
                    </a:moveTo>
                    <a:lnTo>
                      <a:pt x="7571762" y="0"/>
                    </a:lnTo>
                    <a:lnTo>
                      <a:pt x="7571762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7" name="Freeform 5">
                <a:extLst>
                  <a:ext uri="{FF2B5EF4-FFF2-40B4-BE49-F238E27FC236}">
                    <a16:creationId xmlns:a16="http://schemas.microsoft.com/office/drawing/2014/main" id="{944A7AAF-C2BB-D796-F9D7-1B76D7FDF214}"/>
                  </a:ext>
                </a:extLst>
              </p:cNvPr>
              <p:cNvSpPr/>
              <p:nvPr/>
            </p:nvSpPr>
            <p:spPr>
              <a:xfrm>
                <a:off x="1614128" y="3505289"/>
                <a:ext cx="7571762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7571762" h="1504888">
                    <a:moveTo>
                      <a:pt x="0" y="0"/>
                    </a:moveTo>
                    <a:lnTo>
                      <a:pt x="7571762" y="0"/>
                    </a:lnTo>
                    <a:lnTo>
                      <a:pt x="7571762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8" name="Freeform 6">
                <a:extLst>
                  <a:ext uri="{FF2B5EF4-FFF2-40B4-BE49-F238E27FC236}">
                    <a16:creationId xmlns:a16="http://schemas.microsoft.com/office/drawing/2014/main" id="{577E2C80-16DD-2D55-EFD3-AC122431B180}"/>
                  </a:ext>
                </a:extLst>
              </p:cNvPr>
              <p:cNvSpPr/>
              <p:nvPr/>
            </p:nvSpPr>
            <p:spPr>
              <a:xfrm>
                <a:off x="2423446" y="5256654"/>
                <a:ext cx="7571762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7571762" h="1504888">
                    <a:moveTo>
                      <a:pt x="0" y="0"/>
                    </a:moveTo>
                    <a:lnTo>
                      <a:pt x="7571762" y="0"/>
                    </a:lnTo>
                    <a:lnTo>
                      <a:pt x="7571762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9" name="Freeform 7">
                <a:extLst>
                  <a:ext uri="{FF2B5EF4-FFF2-40B4-BE49-F238E27FC236}">
                    <a16:creationId xmlns:a16="http://schemas.microsoft.com/office/drawing/2014/main" id="{934BFD5A-39D5-F2EE-8EF3-62DB31C2C6B2}"/>
                  </a:ext>
                </a:extLst>
              </p:cNvPr>
              <p:cNvSpPr/>
              <p:nvPr/>
            </p:nvSpPr>
            <p:spPr>
              <a:xfrm>
                <a:off x="3244989" y="7008018"/>
                <a:ext cx="7571762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7571762" h="1504888">
                    <a:moveTo>
                      <a:pt x="0" y="0"/>
                    </a:moveTo>
                    <a:lnTo>
                      <a:pt x="7571763" y="0"/>
                    </a:lnTo>
                    <a:lnTo>
                      <a:pt x="7571763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0" name="Freeform 8">
                <a:extLst>
                  <a:ext uri="{FF2B5EF4-FFF2-40B4-BE49-F238E27FC236}">
                    <a16:creationId xmlns:a16="http://schemas.microsoft.com/office/drawing/2014/main" id="{219A8D12-B28C-1DAB-5805-02AA4A3A30E3}"/>
                  </a:ext>
                </a:extLst>
              </p:cNvPr>
              <p:cNvSpPr/>
              <p:nvPr/>
            </p:nvSpPr>
            <p:spPr>
              <a:xfrm>
                <a:off x="4056578" y="8759383"/>
                <a:ext cx="7571762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7571762" h="1504888">
                    <a:moveTo>
                      <a:pt x="0" y="0"/>
                    </a:moveTo>
                    <a:lnTo>
                      <a:pt x="7571763" y="0"/>
                    </a:lnTo>
                    <a:lnTo>
                      <a:pt x="7571763" y="1504887"/>
                    </a:lnTo>
                    <a:lnTo>
                      <a:pt x="0" y="150488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1" name="Freeform 9">
                <a:extLst>
                  <a:ext uri="{FF2B5EF4-FFF2-40B4-BE49-F238E27FC236}">
                    <a16:creationId xmlns:a16="http://schemas.microsoft.com/office/drawing/2014/main" id="{233A4618-FD63-AF72-5ADA-352C58931B6E}"/>
                  </a:ext>
                </a:extLst>
              </p:cNvPr>
              <p:cNvSpPr/>
              <p:nvPr/>
            </p:nvSpPr>
            <p:spPr>
              <a:xfrm>
                <a:off x="0" y="0"/>
                <a:ext cx="1504888" cy="1504887"/>
              </a:xfrm>
              <a:custGeom>
                <a:avLst/>
                <a:gdLst/>
                <a:ahLst/>
                <a:cxnLst/>
                <a:rect l="l" t="t" r="r" b="b"/>
                <a:pathLst>
                  <a:path w="1504888" h="1504888">
                    <a:moveTo>
                      <a:pt x="0" y="0"/>
                    </a:moveTo>
                    <a:lnTo>
                      <a:pt x="1504888" y="0"/>
                    </a:lnTo>
                    <a:lnTo>
                      <a:pt x="1504888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2" name="TextBox 10">
                <a:extLst>
                  <a:ext uri="{FF2B5EF4-FFF2-40B4-BE49-F238E27FC236}">
                    <a16:creationId xmlns:a16="http://schemas.microsoft.com/office/drawing/2014/main" id="{B716899C-B0C7-15C0-B303-BA553BB5126A}"/>
                  </a:ext>
                </a:extLst>
              </p:cNvPr>
              <p:cNvSpPr txBox="1"/>
              <p:nvPr/>
            </p:nvSpPr>
            <p:spPr>
              <a:xfrm>
                <a:off x="0" y="164909"/>
                <a:ext cx="1504888" cy="10487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20"/>
                  </a:lnSpc>
                  <a:spcBef>
                    <a:spcPct val="0"/>
                  </a:spcBef>
                </a:pPr>
                <a:r>
                  <a:rPr lang="en-US" sz="4657" b="1">
                    <a:solidFill>
                      <a:srgbClr val="003E7E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1</a:t>
                </a:r>
              </a:p>
            </p:txBody>
          </p:sp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03DE93C3-5939-1D1D-24C7-874D41E285E1}"/>
                  </a:ext>
                </a:extLst>
              </p:cNvPr>
              <p:cNvSpPr/>
              <p:nvPr/>
            </p:nvSpPr>
            <p:spPr>
              <a:xfrm>
                <a:off x="1614128" y="3505289"/>
                <a:ext cx="1504888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1504888" h="1504888">
                    <a:moveTo>
                      <a:pt x="0" y="0"/>
                    </a:moveTo>
                    <a:lnTo>
                      <a:pt x="1504888" y="0"/>
                    </a:lnTo>
                    <a:lnTo>
                      <a:pt x="1504888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4" name="TextBox 12">
                <a:extLst>
                  <a:ext uri="{FF2B5EF4-FFF2-40B4-BE49-F238E27FC236}">
                    <a16:creationId xmlns:a16="http://schemas.microsoft.com/office/drawing/2014/main" id="{A0F5E854-5084-A876-E074-1D933E74D05D}"/>
                  </a:ext>
                </a:extLst>
              </p:cNvPr>
              <p:cNvSpPr txBox="1"/>
              <p:nvPr/>
            </p:nvSpPr>
            <p:spPr>
              <a:xfrm>
                <a:off x="1614128" y="3670198"/>
                <a:ext cx="1504888" cy="10607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20"/>
                  </a:lnSpc>
                  <a:spcBef>
                    <a:spcPct val="0"/>
                  </a:spcBef>
                </a:pPr>
                <a:r>
                  <a:rPr lang="en-US" sz="4657" b="1">
                    <a:solidFill>
                      <a:srgbClr val="3070B3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3</a:t>
                </a:r>
              </a:p>
            </p:txBody>
          </p:sp>
          <p:sp>
            <p:nvSpPr>
              <p:cNvPr id="105" name="Freeform 13">
                <a:extLst>
                  <a:ext uri="{FF2B5EF4-FFF2-40B4-BE49-F238E27FC236}">
                    <a16:creationId xmlns:a16="http://schemas.microsoft.com/office/drawing/2014/main" id="{AFDA2F0A-3897-BE6E-5B2E-4AE3DE663261}"/>
                  </a:ext>
                </a:extLst>
              </p:cNvPr>
              <p:cNvSpPr/>
              <p:nvPr/>
            </p:nvSpPr>
            <p:spPr>
              <a:xfrm>
                <a:off x="822805" y="1753925"/>
                <a:ext cx="1504888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1504888" h="1504888">
                    <a:moveTo>
                      <a:pt x="0" y="0"/>
                    </a:moveTo>
                    <a:lnTo>
                      <a:pt x="1504888" y="0"/>
                    </a:lnTo>
                    <a:lnTo>
                      <a:pt x="1504888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7CEE8B5E-1A30-2F05-73E2-1C86E4B39295}"/>
                  </a:ext>
                </a:extLst>
              </p:cNvPr>
              <p:cNvSpPr txBox="1"/>
              <p:nvPr/>
            </p:nvSpPr>
            <p:spPr>
              <a:xfrm>
                <a:off x="875848" y="1918834"/>
                <a:ext cx="1398801" cy="10607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20"/>
                  </a:lnSpc>
                  <a:spcBef>
                    <a:spcPct val="0"/>
                  </a:spcBef>
                </a:pPr>
                <a:r>
                  <a:rPr lang="en-US" sz="4657" b="1">
                    <a:solidFill>
                      <a:srgbClr val="205BA1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2</a:t>
                </a:r>
              </a:p>
            </p:txBody>
          </p:sp>
          <p:sp>
            <p:nvSpPr>
              <p:cNvPr id="107" name="Freeform 15">
                <a:extLst>
                  <a:ext uri="{FF2B5EF4-FFF2-40B4-BE49-F238E27FC236}">
                    <a16:creationId xmlns:a16="http://schemas.microsoft.com/office/drawing/2014/main" id="{F97E9F28-E47A-703F-507B-25EB8B02803C}"/>
                  </a:ext>
                </a:extLst>
              </p:cNvPr>
              <p:cNvSpPr/>
              <p:nvPr/>
            </p:nvSpPr>
            <p:spPr>
              <a:xfrm>
                <a:off x="3244989" y="7008018"/>
                <a:ext cx="1504888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1504888" h="1504888">
                    <a:moveTo>
                      <a:pt x="0" y="0"/>
                    </a:moveTo>
                    <a:lnTo>
                      <a:pt x="1504888" y="0"/>
                    </a:lnTo>
                    <a:lnTo>
                      <a:pt x="1504888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08" name="TextBox 16">
                <a:extLst>
                  <a:ext uri="{FF2B5EF4-FFF2-40B4-BE49-F238E27FC236}">
                    <a16:creationId xmlns:a16="http://schemas.microsoft.com/office/drawing/2014/main" id="{F7143203-AACC-A43D-7EE3-6A64C6110A03}"/>
                  </a:ext>
                </a:extLst>
              </p:cNvPr>
              <p:cNvSpPr txBox="1"/>
              <p:nvPr/>
            </p:nvSpPr>
            <p:spPr>
              <a:xfrm>
                <a:off x="3244989" y="7172927"/>
                <a:ext cx="1504888" cy="10607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20"/>
                  </a:lnSpc>
                  <a:spcBef>
                    <a:spcPct val="0"/>
                  </a:spcBef>
                </a:pPr>
                <a:r>
                  <a:rPr lang="en-US" sz="4657" b="1">
                    <a:solidFill>
                      <a:srgbClr val="54A6D7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5</a:t>
                </a:r>
              </a:p>
            </p:txBody>
          </p:sp>
          <p:sp>
            <p:nvSpPr>
              <p:cNvPr id="109" name="Freeform 17">
                <a:extLst>
                  <a:ext uri="{FF2B5EF4-FFF2-40B4-BE49-F238E27FC236}">
                    <a16:creationId xmlns:a16="http://schemas.microsoft.com/office/drawing/2014/main" id="{435FB131-FA1B-1A09-776E-B477D4A47583}"/>
                  </a:ext>
                </a:extLst>
              </p:cNvPr>
              <p:cNvSpPr/>
              <p:nvPr/>
            </p:nvSpPr>
            <p:spPr>
              <a:xfrm>
                <a:off x="4056578" y="8759383"/>
                <a:ext cx="1504888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1504888" h="1504888">
                    <a:moveTo>
                      <a:pt x="0" y="0"/>
                    </a:moveTo>
                    <a:lnTo>
                      <a:pt x="1504888" y="0"/>
                    </a:lnTo>
                    <a:lnTo>
                      <a:pt x="1504888" y="1504887"/>
                    </a:lnTo>
                    <a:lnTo>
                      <a:pt x="0" y="150488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0" name="TextBox 18">
                <a:extLst>
                  <a:ext uri="{FF2B5EF4-FFF2-40B4-BE49-F238E27FC236}">
                    <a16:creationId xmlns:a16="http://schemas.microsoft.com/office/drawing/2014/main" id="{40CDFAB6-4508-96FB-EBFE-A380CAA744BF}"/>
                  </a:ext>
                </a:extLst>
              </p:cNvPr>
              <p:cNvSpPr txBox="1"/>
              <p:nvPr/>
            </p:nvSpPr>
            <p:spPr>
              <a:xfrm>
                <a:off x="4056578" y="8924291"/>
                <a:ext cx="1504888" cy="10607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20"/>
                  </a:lnSpc>
                  <a:spcBef>
                    <a:spcPct val="0"/>
                  </a:spcBef>
                </a:pPr>
                <a:r>
                  <a:rPr lang="en-US" sz="4657" b="1">
                    <a:solidFill>
                      <a:srgbClr val="84C5E5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6</a:t>
                </a:r>
              </a:p>
            </p:txBody>
          </p:sp>
          <p:sp>
            <p:nvSpPr>
              <p:cNvPr id="111" name="Freeform 19">
                <a:extLst>
                  <a:ext uri="{FF2B5EF4-FFF2-40B4-BE49-F238E27FC236}">
                    <a16:creationId xmlns:a16="http://schemas.microsoft.com/office/drawing/2014/main" id="{E01F2F40-743A-9351-B7DD-F8AFC38F90E5}"/>
                  </a:ext>
                </a:extLst>
              </p:cNvPr>
              <p:cNvSpPr/>
              <p:nvPr/>
            </p:nvSpPr>
            <p:spPr>
              <a:xfrm>
                <a:off x="2423446" y="5256654"/>
                <a:ext cx="1504888" cy="1504888"/>
              </a:xfrm>
              <a:custGeom>
                <a:avLst/>
                <a:gdLst/>
                <a:ahLst/>
                <a:cxnLst/>
                <a:rect l="l" t="t" r="r" b="b"/>
                <a:pathLst>
                  <a:path w="1504888" h="1504888">
                    <a:moveTo>
                      <a:pt x="0" y="0"/>
                    </a:moveTo>
                    <a:lnTo>
                      <a:pt x="1504888" y="0"/>
                    </a:lnTo>
                    <a:lnTo>
                      <a:pt x="1504888" y="1504888"/>
                    </a:lnTo>
                    <a:lnTo>
                      <a:pt x="0" y="15048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2" name="TextBox 20">
                <a:extLst>
                  <a:ext uri="{FF2B5EF4-FFF2-40B4-BE49-F238E27FC236}">
                    <a16:creationId xmlns:a16="http://schemas.microsoft.com/office/drawing/2014/main" id="{81A94805-9C3C-2493-6B6C-47ABBEC402FE}"/>
                  </a:ext>
                </a:extLst>
              </p:cNvPr>
              <p:cNvSpPr txBox="1"/>
              <p:nvPr/>
            </p:nvSpPr>
            <p:spPr>
              <a:xfrm>
                <a:off x="2423446" y="5421563"/>
                <a:ext cx="1504888" cy="10607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520"/>
                  </a:lnSpc>
                  <a:spcBef>
                    <a:spcPct val="0"/>
                  </a:spcBef>
                </a:pPr>
                <a:r>
                  <a:rPr lang="en-US" sz="4657" b="1">
                    <a:solidFill>
                      <a:srgbClr val="3C89C4"/>
                    </a:solidFill>
                    <a:latin typeface="Times New Roman Bold"/>
                    <a:ea typeface="Times New Roman Bold"/>
                    <a:cs typeface="Times New Roman Bold"/>
                    <a:sym typeface="Times New Roman Bold"/>
                  </a:rPr>
                  <a:t>4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9A2EDD4-3DC3-D61B-53B6-709100FA7A9A}"/>
                </a:ext>
              </a:extLst>
            </p:cNvPr>
            <p:cNvSpPr txBox="1"/>
            <p:nvPr/>
          </p:nvSpPr>
          <p:spPr>
            <a:xfrm>
              <a:off x="6267058" y="1354024"/>
              <a:ext cx="6458342" cy="1180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Quy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trình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QL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cuộc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thi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học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thuật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tại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Khoa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còn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thủ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rời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rạc</a:t>
              </a:r>
              <a:endParaRPr lang="en-US" sz="2800" b="1" kern="100">
                <a:solidFill>
                  <a:srgbClr val="FFA94D"/>
                </a:solidFill>
                <a:effectLst/>
                <a:latin typeface="Bogart" panose="020B060402020202020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DFFCBD0-15FA-BA7B-65BC-DF1924A1B622}"/>
                </a:ext>
              </a:extLst>
            </p:cNvPr>
            <p:cNvSpPr txBox="1"/>
            <p:nvPr/>
          </p:nvSpPr>
          <p:spPr>
            <a:xfrm>
              <a:off x="7118206" y="2822475"/>
              <a:ext cx="6305942" cy="1180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vi-VN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Thiếu</a:t>
              </a:r>
              <a:r>
                <a:rPr lang="vi-VN" sz="2800" b="1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vi-VN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minh bạch, đồng bộ, tối ưu </a:t>
              </a:r>
              <a:r>
                <a:rPr lang="vi-VN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trong phê duyệt &amp; tổ chức cuộc thi</a:t>
              </a:r>
              <a:endParaRPr lang="en-US" sz="2800" b="1" kern="100">
                <a:solidFill>
                  <a:srgbClr val="17458B"/>
                </a:solidFill>
                <a:effectLst/>
                <a:latin typeface="Bogart" panose="020B060402020202020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B46077-CE7D-8629-5EE9-C9DA0A9A2CEA}"/>
                </a:ext>
              </a:extLst>
            </p:cNvPr>
            <p:cNvSpPr txBox="1"/>
            <p:nvPr/>
          </p:nvSpPr>
          <p:spPr>
            <a:xfrm>
              <a:off x="8003429" y="4290647"/>
              <a:ext cx="6305942" cy="1180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Khó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khăn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trong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quản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đăng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ký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chấm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thi</a:t>
              </a:r>
              <a:r>
                <a:rPr lang="en-US" sz="2800" b="1" kern="100">
                  <a:solidFill>
                    <a:srgbClr val="FFA94D"/>
                  </a:solidFill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&amp;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bố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kết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quả</a:t>
              </a:r>
              <a:endParaRPr lang="en-US" sz="2800" b="1" kern="100">
                <a:solidFill>
                  <a:srgbClr val="FFA94D"/>
                </a:solidFill>
                <a:effectLst/>
                <a:latin typeface="Bogart" panose="020B060402020202020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00ADB33-81FC-D113-0828-D93EA65F36FC}"/>
                </a:ext>
              </a:extLst>
            </p:cNvPr>
            <p:cNvSpPr txBox="1"/>
            <p:nvPr/>
          </p:nvSpPr>
          <p:spPr>
            <a:xfrm>
              <a:off x="8839200" y="5785457"/>
              <a:ext cx="6305942" cy="1180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vi-VN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Việc ghi nhận DRL chưa được </a:t>
              </a:r>
              <a:r>
                <a:rPr lang="vi-VN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tích hợp 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&amp;</a:t>
              </a:r>
              <a:r>
                <a:rPr lang="vi-VN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chuẩn hóa</a:t>
              </a:r>
              <a:endParaRPr lang="en-US" sz="2800" b="1" kern="100">
                <a:solidFill>
                  <a:srgbClr val="FFA94D"/>
                </a:solidFill>
                <a:effectLst/>
                <a:latin typeface="Bogart" panose="020B060402020202020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BE1BD8C-F71C-650A-F693-417C80F52992}"/>
                </a:ext>
              </a:extLst>
            </p:cNvPr>
            <p:cNvSpPr txBox="1"/>
            <p:nvPr/>
          </p:nvSpPr>
          <p:spPr>
            <a:xfrm>
              <a:off x="9757800" y="7256372"/>
              <a:ext cx="6305942" cy="1180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vi-VN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Nhu cầu </a:t>
              </a:r>
              <a:r>
                <a:rPr lang="vi-VN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số hóa – tự động hóa </a:t>
              </a:r>
              <a:r>
                <a:rPr lang="vi-VN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theo định hướng chuyển đổi số</a:t>
              </a:r>
              <a:endParaRPr lang="en-US" sz="2800" b="1" kern="100">
                <a:solidFill>
                  <a:srgbClr val="17458B"/>
                </a:solidFill>
                <a:effectLst/>
                <a:latin typeface="Bogart" panose="020B060402020202020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ADDC1A9-2A86-643C-1F12-105D68834063}"/>
                </a:ext>
              </a:extLst>
            </p:cNvPr>
            <p:cNvSpPr txBox="1"/>
            <p:nvPr/>
          </p:nvSpPr>
          <p:spPr>
            <a:xfrm>
              <a:off x="10630853" y="8724900"/>
              <a:ext cx="6305942" cy="1180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Cần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một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thống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QL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tập</a:t>
              </a:r>
              <a:r>
                <a:rPr lang="en-US" sz="2800" b="1" kern="100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FFA94D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trung</a:t>
              </a:r>
              <a:r>
                <a:rPr lang="en-US" sz="2800" b="1" kern="100"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toàn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quy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trình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cuộc</a:t>
              </a:r>
              <a:r>
                <a:rPr lang="en-US" sz="2800" b="1" kern="100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800" b="1" kern="100" err="1">
                  <a:solidFill>
                    <a:srgbClr val="17458B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rPr>
                <a:t>thi</a:t>
              </a:r>
              <a:endParaRPr lang="en-US" sz="2800" b="1" kern="100">
                <a:solidFill>
                  <a:srgbClr val="17458B"/>
                </a:solidFill>
                <a:effectLst/>
                <a:latin typeface="Bogart" panose="020B060402020202020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2" name="Group 3">
            <a:extLst>
              <a:ext uri="{FF2B5EF4-FFF2-40B4-BE49-F238E27FC236}">
                <a16:creationId xmlns:a16="http://schemas.microsoft.com/office/drawing/2014/main" id="{E446E8A4-25C0-7F53-1157-036D3C663A43}"/>
              </a:ext>
            </a:extLst>
          </p:cNvPr>
          <p:cNvGrpSpPr/>
          <p:nvPr/>
        </p:nvGrpSpPr>
        <p:grpSpPr>
          <a:xfrm>
            <a:off x="830224" y="3824264"/>
            <a:ext cx="4114800" cy="4114800"/>
            <a:chOff x="0" y="0"/>
            <a:chExt cx="5486400" cy="5486400"/>
          </a:xfrm>
        </p:grpSpPr>
        <p:sp>
          <p:nvSpPr>
            <p:cNvPr id="133" name="Freeform 4">
              <a:extLst>
                <a:ext uri="{FF2B5EF4-FFF2-40B4-BE49-F238E27FC236}">
                  <a16:creationId xmlns:a16="http://schemas.microsoft.com/office/drawing/2014/main" id="{03967917-FCB4-9FA7-A175-F2A9EC8A285A}"/>
                </a:ext>
              </a:extLst>
            </p:cNvPr>
            <p:cNvSpPr/>
            <p:nvPr/>
          </p:nvSpPr>
          <p:spPr>
            <a:xfrm>
              <a:off x="330200" y="330200"/>
              <a:ext cx="4826000" cy="4826000"/>
            </a:xfrm>
            <a:custGeom>
              <a:avLst/>
              <a:gdLst/>
              <a:ahLst/>
              <a:cxnLst/>
              <a:rect l="l" t="t" r="r" b="b"/>
              <a:pathLst>
                <a:path w="4826000" h="4826000">
                  <a:moveTo>
                    <a:pt x="0" y="0"/>
                  </a:moveTo>
                  <a:lnTo>
                    <a:pt x="4826000" y="0"/>
                  </a:lnTo>
                  <a:lnTo>
                    <a:pt x="4826000" y="4826000"/>
                  </a:lnTo>
                  <a:lnTo>
                    <a:pt x="0" y="482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4" name="Freeform 5">
              <a:extLst>
                <a:ext uri="{FF2B5EF4-FFF2-40B4-BE49-F238E27FC236}">
                  <a16:creationId xmlns:a16="http://schemas.microsoft.com/office/drawing/2014/main" id="{1B6D7E8F-E8A1-7D35-A02D-5959A055A4DC}"/>
                </a:ext>
              </a:extLst>
            </p:cNvPr>
            <p:cNvSpPr/>
            <p:nvPr/>
          </p:nvSpPr>
          <p:spPr>
            <a:xfrm>
              <a:off x="0" y="0"/>
              <a:ext cx="5486400" cy="54864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5" name="Freeform 6">
              <a:extLst>
                <a:ext uri="{FF2B5EF4-FFF2-40B4-BE49-F238E27FC236}">
                  <a16:creationId xmlns:a16="http://schemas.microsoft.com/office/drawing/2014/main" id="{313F0F7C-1877-6125-7B57-B4B47FCB02DA}"/>
                </a:ext>
              </a:extLst>
            </p:cNvPr>
            <p:cNvSpPr/>
            <p:nvPr/>
          </p:nvSpPr>
          <p:spPr>
            <a:xfrm>
              <a:off x="2065371" y="1183579"/>
              <a:ext cx="1355657" cy="1142141"/>
            </a:xfrm>
            <a:custGeom>
              <a:avLst/>
              <a:gdLst/>
              <a:ahLst/>
              <a:cxnLst/>
              <a:rect l="l" t="t" r="r" b="b"/>
              <a:pathLst>
                <a:path w="1355657" h="1142141">
                  <a:moveTo>
                    <a:pt x="0" y="0"/>
                  </a:moveTo>
                  <a:lnTo>
                    <a:pt x="1355658" y="0"/>
                  </a:lnTo>
                  <a:lnTo>
                    <a:pt x="1355658" y="1142141"/>
                  </a:lnTo>
                  <a:lnTo>
                    <a:pt x="0" y="1142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6" name="TextBox 7">
              <a:extLst>
                <a:ext uri="{FF2B5EF4-FFF2-40B4-BE49-F238E27FC236}">
                  <a16:creationId xmlns:a16="http://schemas.microsoft.com/office/drawing/2014/main" id="{17B0B832-0BB9-82EA-E08C-590D84AA6F56}"/>
                </a:ext>
              </a:extLst>
            </p:cNvPr>
            <p:cNvSpPr txBox="1"/>
            <p:nvPr/>
          </p:nvSpPr>
          <p:spPr>
            <a:xfrm>
              <a:off x="381264" y="2492013"/>
              <a:ext cx="4723872" cy="1841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205BA1"/>
                  </a:solidFill>
                  <a:latin typeface="Paytone One"/>
                  <a:ea typeface="Paytone One"/>
                  <a:cs typeface="Paytone One"/>
                  <a:sym typeface="Paytone One"/>
                </a:rPr>
                <a:t>LÝ DO CHỌN ĐỀ TÀI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9324F3-89EF-6145-57EF-2CDB5DB347F8}"/>
              </a:ext>
            </a:extLst>
          </p:cNvPr>
          <p:cNvSpPr txBox="1"/>
          <p:nvPr/>
        </p:nvSpPr>
        <p:spPr>
          <a:xfrm>
            <a:off x="16277728" y="978853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4 / 32</a:t>
            </a:r>
          </a:p>
        </p:txBody>
      </p:sp>
    </p:spTree>
    <p:extLst>
      <p:ext uri="{BB962C8B-B14F-4D97-AF65-F5344CB8AC3E}">
        <p14:creationId xmlns:p14="http://schemas.microsoft.com/office/powerpoint/2010/main" val="235644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7840C-DADA-CFE3-D7CD-23410DF6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DB526C-5959-D228-A68E-31F580CA8970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53E615E-A11E-F531-5FD7-A87A80193FA1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0BF88DD-DDDB-AB52-10B8-68D2F9ED15C2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BCC8A850-C81A-FD82-3999-7443F7A6F8C8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051416-95F2-A70D-E784-E99FEED4EEE6}"/>
              </a:ext>
            </a:extLst>
          </p:cNvPr>
          <p:cNvSpPr txBox="1"/>
          <p:nvPr/>
        </p:nvSpPr>
        <p:spPr>
          <a:xfrm>
            <a:off x="5368677" y="1462423"/>
            <a:ext cx="7451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rgbClr val="205BA1"/>
                </a:solidFill>
                <a:latin typeface="Paytone One" panose="020B0604020202020204" charset="0"/>
              </a:rPr>
              <a:t>MỤC TIÊU CỦA ĐỀ TÀI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34FAAB-EAA7-8A84-2B96-6C0B6849A900}"/>
              </a:ext>
            </a:extLst>
          </p:cNvPr>
          <p:cNvGrpSpPr/>
          <p:nvPr/>
        </p:nvGrpSpPr>
        <p:grpSpPr>
          <a:xfrm>
            <a:off x="2708521" y="2522178"/>
            <a:ext cx="12870956" cy="7726722"/>
            <a:chOff x="3054844" y="2374410"/>
            <a:chExt cx="12870956" cy="772672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C8C388-F0E0-5C77-F252-466E0F8771C9}"/>
                </a:ext>
              </a:extLst>
            </p:cNvPr>
            <p:cNvGrpSpPr/>
            <p:nvPr/>
          </p:nvGrpSpPr>
          <p:grpSpPr>
            <a:xfrm>
              <a:off x="10598644" y="2705615"/>
              <a:ext cx="5327156" cy="1861029"/>
              <a:chOff x="10134599" y="1546508"/>
              <a:chExt cx="5715001" cy="2072992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0770A652-8946-5C89-BAD1-953132BAC1FB}"/>
                  </a:ext>
                </a:extLst>
              </p:cNvPr>
              <p:cNvSpPr/>
              <p:nvPr/>
            </p:nvSpPr>
            <p:spPr>
              <a:xfrm>
                <a:off x="10134599" y="1546508"/>
                <a:ext cx="5715001" cy="2072992"/>
              </a:xfrm>
              <a:custGeom>
                <a:avLst/>
                <a:gdLst/>
                <a:ahLst/>
                <a:cxnLst/>
                <a:rect l="l" t="t" r="r" b="b"/>
                <a:pathLst>
                  <a:path w="4631119" h="3253361">
                    <a:moveTo>
                      <a:pt x="0" y="0"/>
                    </a:moveTo>
                    <a:lnTo>
                      <a:pt x="4631118" y="0"/>
                    </a:lnTo>
                    <a:lnTo>
                      <a:pt x="4631118" y="3253361"/>
                    </a:lnTo>
                    <a:lnTo>
                      <a:pt x="0" y="32533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CD548F-C907-BB80-688F-32B557EC7BB4}"/>
                  </a:ext>
                </a:extLst>
              </p:cNvPr>
              <p:cNvSpPr txBox="1"/>
              <p:nvPr/>
            </p:nvSpPr>
            <p:spPr>
              <a:xfrm>
                <a:off x="10590966" y="1604925"/>
                <a:ext cx="4802266" cy="1977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24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Tin học hóa </a:t>
                </a:r>
                <a:r>
                  <a:rPr lang="en-US" sz="24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3 quy trình cốt lõi:</a:t>
                </a:r>
                <a:r>
                  <a:rPr lang="en-US" sz="2400" b="1" kern="100"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Lập KH TC cuộc thi, TC cuộc thi, Quản lý </a:t>
                </a:r>
                <a:r>
                  <a:rPr lang="en-US" sz="2400" b="1" kern="100">
                    <a:solidFill>
                      <a:srgbClr val="56A7D8"/>
                    </a:solidFill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ĐRL</a:t>
                </a:r>
                <a:endParaRPr lang="en-US" sz="2400" b="1" kern="100">
                  <a:solidFill>
                    <a:srgbClr val="56A7D8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9914D9F-77E3-29B3-746F-DF5BCDEC1B5B}"/>
                </a:ext>
              </a:extLst>
            </p:cNvPr>
            <p:cNvGrpSpPr/>
            <p:nvPr/>
          </p:nvGrpSpPr>
          <p:grpSpPr>
            <a:xfrm>
              <a:off x="3054844" y="5577871"/>
              <a:ext cx="5327156" cy="1861029"/>
              <a:chOff x="9915347" y="1546508"/>
              <a:chExt cx="5715001" cy="2072992"/>
            </a:xfrm>
          </p:grpSpPr>
          <p:sp>
            <p:nvSpPr>
              <p:cNvPr id="23" name="Freeform 3">
                <a:extLst>
                  <a:ext uri="{FF2B5EF4-FFF2-40B4-BE49-F238E27FC236}">
                    <a16:creationId xmlns:a16="http://schemas.microsoft.com/office/drawing/2014/main" id="{C9098186-2A05-1CAD-5DB6-25E58574F182}"/>
                  </a:ext>
                </a:extLst>
              </p:cNvPr>
              <p:cNvSpPr/>
              <p:nvPr/>
            </p:nvSpPr>
            <p:spPr>
              <a:xfrm>
                <a:off x="9915347" y="1546508"/>
                <a:ext cx="5715001" cy="2072992"/>
              </a:xfrm>
              <a:custGeom>
                <a:avLst/>
                <a:gdLst/>
                <a:ahLst/>
                <a:cxnLst/>
                <a:rect l="l" t="t" r="r" b="b"/>
                <a:pathLst>
                  <a:path w="4631119" h="3253361">
                    <a:moveTo>
                      <a:pt x="0" y="0"/>
                    </a:moveTo>
                    <a:lnTo>
                      <a:pt x="4631118" y="0"/>
                    </a:lnTo>
                    <a:lnTo>
                      <a:pt x="4631118" y="3253361"/>
                    </a:lnTo>
                    <a:lnTo>
                      <a:pt x="0" y="32533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9DEC2-D5B5-888C-0E2D-0D79CF9B4187}"/>
                  </a:ext>
                </a:extLst>
              </p:cNvPr>
              <p:cNvSpPr txBox="1"/>
              <p:nvPr/>
            </p:nvSpPr>
            <p:spPr>
              <a:xfrm>
                <a:off x="10316744" y="1631324"/>
                <a:ext cx="4904866" cy="1977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lnSpc>
                    <a:spcPct val="150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2400" b="1" kern="100">
                    <a:solidFill>
                      <a:srgbClr val="56A7D8"/>
                    </a:solidFill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Bám sát với quy trình</a:t>
                </a:r>
                <a:r>
                  <a:rPr lang="en-US" sz="2400" b="1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kern="100">
                    <a:solidFill>
                      <a:srgbClr val="FFA94D"/>
                    </a:solidFill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nghiệp vụ thực tế</a:t>
                </a:r>
                <a:r>
                  <a:rPr lang="en-US" sz="2400" b="1" kern="100"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kern="100">
                    <a:solidFill>
                      <a:srgbClr val="56A7D8"/>
                    </a:solidFill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đã khảo sát tại Khoa CNTT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E1B1C0-B726-F987-4839-A6CC9725B992}"/>
                </a:ext>
              </a:extLst>
            </p:cNvPr>
            <p:cNvGrpSpPr/>
            <p:nvPr/>
          </p:nvGrpSpPr>
          <p:grpSpPr>
            <a:xfrm>
              <a:off x="10598644" y="6572250"/>
              <a:ext cx="5327156" cy="1471253"/>
              <a:chOff x="10128594" y="1196243"/>
              <a:chExt cx="5715001" cy="2403690"/>
            </a:xfrm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789A5EBF-50E5-E0AF-47FD-08A8079D5597}"/>
                  </a:ext>
                </a:extLst>
              </p:cNvPr>
              <p:cNvSpPr/>
              <p:nvPr/>
            </p:nvSpPr>
            <p:spPr>
              <a:xfrm>
                <a:off x="10128594" y="1196243"/>
                <a:ext cx="5715001" cy="2403690"/>
              </a:xfrm>
              <a:custGeom>
                <a:avLst/>
                <a:gdLst/>
                <a:ahLst/>
                <a:cxnLst/>
                <a:rect l="l" t="t" r="r" b="b"/>
                <a:pathLst>
                  <a:path w="4631119" h="3253361">
                    <a:moveTo>
                      <a:pt x="0" y="0"/>
                    </a:moveTo>
                    <a:lnTo>
                      <a:pt x="4631118" y="0"/>
                    </a:lnTo>
                    <a:lnTo>
                      <a:pt x="4631118" y="3253361"/>
                    </a:lnTo>
                    <a:lnTo>
                      <a:pt x="0" y="32533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A589B4-DCB2-FFFC-0D4C-5A5F35928599}"/>
                  </a:ext>
                </a:extLst>
              </p:cNvPr>
              <p:cNvSpPr txBox="1"/>
              <p:nvPr/>
            </p:nvSpPr>
            <p:spPr>
              <a:xfrm>
                <a:off x="10629260" y="1419127"/>
                <a:ext cx="4725356" cy="1957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25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Hoàn thành trong </a:t>
                </a:r>
                <a:r>
                  <a:rPr lang="en-US" sz="25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12 tuần </a:t>
                </a:r>
                <a:r>
                  <a:rPr lang="en-US" sz="25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theo tiến độ đề ra</a:t>
                </a:r>
                <a:endParaRPr lang="en-US" sz="2500" kern="100">
                  <a:solidFill>
                    <a:srgbClr val="56A7D8"/>
                  </a:solidFill>
                  <a:effectLst/>
                  <a:latin typeface="Bogart" panose="020B060402020202020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ED6B42-5F06-342C-C6FC-3FC6C32EA07D}"/>
                </a:ext>
              </a:extLst>
            </p:cNvPr>
            <p:cNvGrpSpPr/>
            <p:nvPr/>
          </p:nvGrpSpPr>
          <p:grpSpPr>
            <a:xfrm>
              <a:off x="3054844" y="3575163"/>
              <a:ext cx="5327156" cy="1861029"/>
              <a:chOff x="10134599" y="1546508"/>
              <a:chExt cx="5715001" cy="2072992"/>
            </a:xfrm>
          </p:grpSpPr>
          <p:sp>
            <p:nvSpPr>
              <p:cNvPr id="30" name="Freeform 3">
                <a:extLst>
                  <a:ext uri="{FF2B5EF4-FFF2-40B4-BE49-F238E27FC236}">
                    <a16:creationId xmlns:a16="http://schemas.microsoft.com/office/drawing/2014/main" id="{AD4659CB-06D2-D27B-63F1-FC30E9A09BBE}"/>
                  </a:ext>
                </a:extLst>
              </p:cNvPr>
              <p:cNvSpPr/>
              <p:nvPr/>
            </p:nvSpPr>
            <p:spPr>
              <a:xfrm>
                <a:off x="10134599" y="1546508"/>
                <a:ext cx="5715001" cy="2072992"/>
              </a:xfrm>
              <a:custGeom>
                <a:avLst/>
                <a:gdLst/>
                <a:ahLst/>
                <a:cxnLst/>
                <a:rect l="l" t="t" r="r" b="b"/>
                <a:pathLst>
                  <a:path w="4631119" h="3253361">
                    <a:moveTo>
                      <a:pt x="0" y="0"/>
                    </a:moveTo>
                    <a:lnTo>
                      <a:pt x="4631118" y="0"/>
                    </a:lnTo>
                    <a:lnTo>
                      <a:pt x="4631118" y="3253361"/>
                    </a:lnTo>
                    <a:lnTo>
                      <a:pt x="0" y="32533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A21D8B-639C-E2A5-689B-0094B7667961}"/>
                  </a:ext>
                </a:extLst>
              </p:cNvPr>
              <p:cNvSpPr txBox="1"/>
              <p:nvPr/>
            </p:nvSpPr>
            <p:spPr>
              <a:xfrm>
                <a:off x="10535997" y="1546508"/>
                <a:ext cx="4904866" cy="1902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r">
                  <a:lnSpc>
                    <a:spcPct val="150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24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Hỗ trợ </a:t>
                </a:r>
                <a:r>
                  <a:rPr lang="en-US" sz="2400">
                    <a:solidFill>
                      <a:srgbClr val="FFA94D"/>
                    </a:solidFill>
                  </a:rPr>
                  <a:t>≥ </a:t>
                </a:r>
                <a:r>
                  <a:rPr lang="en-US" sz="24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10 cuộc thi/năm, 100+ SV, 20+ GV, </a:t>
                </a:r>
                <a:r>
                  <a:rPr lang="en-US" sz="24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vận hành </a:t>
                </a:r>
                <a:r>
                  <a:rPr lang="en-US" sz="24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ổn định trên nền tảng GCP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505D47-39A9-F12A-0382-FF6AA35696F3}"/>
                </a:ext>
              </a:extLst>
            </p:cNvPr>
            <p:cNvGrpSpPr/>
            <p:nvPr/>
          </p:nvGrpSpPr>
          <p:grpSpPr>
            <a:xfrm>
              <a:off x="10598644" y="4747231"/>
              <a:ext cx="5327156" cy="1657511"/>
              <a:chOff x="10097726" y="1249691"/>
              <a:chExt cx="5715001" cy="2707994"/>
            </a:xfrm>
          </p:grpSpPr>
          <p:sp>
            <p:nvSpPr>
              <p:cNvPr id="33" name="Freeform 3">
                <a:extLst>
                  <a:ext uri="{FF2B5EF4-FFF2-40B4-BE49-F238E27FC236}">
                    <a16:creationId xmlns:a16="http://schemas.microsoft.com/office/drawing/2014/main" id="{DD943B4D-FC35-4C4B-CD80-F7C67E0D888C}"/>
                  </a:ext>
                </a:extLst>
              </p:cNvPr>
              <p:cNvSpPr/>
              <p:nvPr/>
            </p:nvSpPr>
            <p:spPr>
              <a:xfrm>
                <a:off x="10097726" y="1249691"/>
                <a:ext cx="5715001" cy="2707994"/>
              </a:xfrm>
              <a:custGeom>
                <a:avLst/>
                <a:gdLst/>
                <a:ahLst/>
                <a:cxnLst/>
                <a:rect l="l" t="t" r="r" b="b"/>
                <a:pathLst>
                  <a:path w="4631119" h="3253361">
                    <a:moveTo>
                      <a:pt x="0" y="0"/>
                    </a:moveTo>
                    <a:lnTo>
                      <a:pt x="4631118" y="0"/>
                    </a:lnTo>
                    <a:lnTo>
                      <a:pt x="4631118" y="3253361"/>
                    </a:lnTo>
                    <a:lnTo>
                      <a:pt x="0" y="32533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0DA4E2-2028-0298-3EA3-91F6F6A494C1}"/>
                  </a:ext>
                </a:extLst>
              </p:cNvPr>
              <p:cNvSpPr txBox="1"/>
              <p:nvPr/>
            </p:nvSpPr>
            <p:spPr>
              <a:xfrm>
                <a:off x="10540659" y="1624726"/>
                <a:ext cx="4859999" cy="1957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800"/>
                  </a:spcAft>
                  <a:buSzPts val="1000"/>
                  <a:tabLst>
                    <a:tab pos="457200" algn="l"/>
                  </a:tabLst>
                </a:pPr>
                <a:r>
                  <a:rPr lang="en-US" sz="2400" b="1" kern="100">
                    <a:solidFill>
                      <a:srgbClr val="56A7D8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Phát triển bằng </a:t>
                </a:r>
                <a:r>
                  <a:rPr lang="en-US" sz="2400" b="1" kern="100">
                    <a:solidFill>
                      <a:srgbClr val="FFA94D"/>
                    </a:solidFill>
                    <a:effectLst/>
                    <a:latin typeface="Bogart" panose="020B060402020202020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PHP (Web), Flutter (Mobile), PostgreSQL</a:t>
                </a:r>
              </a:p>
            </p:txBody>
          </p:sp>
        </p:grpSp>
        <p:sp>
          <p:nvSpPr>
            <p:cNvPr id="43" name="Freeform 2">
              <a:extLst>
                <a:ext uri="{FF2B5EF4-FFF2-40B4-BE49-F238E27FC236}">
                  <a16:creationId xmlns:a16="http://schemas.microsoft.com/office/drawing/2014/main" id="{35468464-ABCF-0F00-03F4-CC19EC5C7DA8}"/>
                </a:ext>
              </a:extLst>
            </p:cNvPr>
            <p:cNvSpPr/>
            <p:nvPr/>
          </p:nvSpPr>
          <p:spPr>
            <a:xfrm>
              <a:off x="7659087" y="2374410"/>
              <a:ext cx="3580832" cy="7726722"/>
            </a:xfrm>
            <a:custGeom>
              <a:avLst/>
              <a:gdLst/>
              <a:ahLst/>
              <a:cxnLst/>
              <a:rect l="l" t="t" r="r" b="b"/>
              <a:pathLst>
                <a:path w="4862322" h="8229600">
                  <a:moveTo>
                    <a:pt x="0" y="0"/>
                  </a:moveTo>
                  <a:lnTo>
                    <a:pt x="4862322" y="0"/>
                  </a:lnTo>
                  <a:lnTo>
                    <a:pt x="4862322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FC5A70-BC5A-0514-5FFC-E7FA36B1E67D}"/>
              </a:ext>
            </a:extLst>
          </p:cNvPr>
          <p:cNvSpPr txBox="1"/>
          <p:nvPr/>
        </p:nvSpPr>
        <p:spPr>
          <a:xfrm>
            <a:off x="16280934" y="9788539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5 / 32</a:t>
            </a:r>
          </a:p>
        </p:txBody>
      </p:sp>
    </p:spTree>
    <p:extLst>
      <p:ext uri="{BB962C8B-B14F-4D97-AF65-F5344CB8AC3E}">
        <p14:creationId xmlns:p14="http://schemas.microsoft.com/office/powerpoint/2010/main" val="346022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0FEF-B1FD-D34B-BD47-5BD1BB52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830BF4-8CDF-56E7-46FD-CA8AC1BBC7EE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881BF1-93EB-279A-E0E1-910D2C1F3083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773FE4F-0BC4-4F17-B61E-1BE5ED4BF099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EB1936B3-2A46-DBDC-10B8-991F9131AAD9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902DA3-1544-0B6B-1350-5DF7D2BAF052}"/>
              </a:ext>
            </a:extLst>
          </p:cNvPr>
          <p:cNvGrpSpPr/>
          <p:nvPr/>
        </p:nvGrpSpPr>
        <p:grpSpPr>
          <a:xfrm>
            <a:off x="387362" y="1170887"/>
            <a:ext cx="17513276" cy="8495358"/>
            <a:chOff x="387362" y="1333500"/>
            <a:chExt cx="17513276" cy="849535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66BC530-6FDD-D078-ACEC-D763B4C43E0D}"/>
                </a:ext>
              </a:extLst>
            </p:cNvPr>
            <p:cNvGrpSpPr/>
            <p:nvPr/>
          </p:nvGrpSpPr>
          <p:grpSpPr>
            <a:xfrm>
              <a:off x="387362" y="7879994"/>
              <a:ext cx="17513276" cy="1948864"/>
              <a:chOff x="423157" y="8100559"/>
              <a:chExt cx="17513276" cy="1948864"/>
            </a:xfrm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AFC8562E-E7C0-6BB9-29C6-8BBFCCC09554}"/>
                  </a:ext>
                </a:extLst>
              </p:cNvPr>
              <p:cNvSpPr/>
              <p:nvPr/>
            </p:nvSpPr>
            <p:spPr>
              <a:xfrm>
                <a:off x="423157" y="8351189"/>
                <a:ext cx="2250361" cy="1369176"/>
              </a:xfrm>
              <a:custGeom>
                <a:avLst/>
                <a:gdLst/>
                <a:ahLst/>
                <a:cxnLst/>
                <a:rect l="l" t="t" r="r" b="b"/>
                <a:pathLst>
                  <a:path w="3552829" h="2558037">
                    <a:moveTo>
                      <a:pt x="0" y="0"/>
                    </a:moveTo>
                    <a:lnTo>
                      <a:pt x="3552828" y="0"/>
                    </a:lnTo>
                    <a:lnTo>
                      <a:pt x="3552828" y="2558037"/>
                    </a:lnTo>
                    <a:lnTo>
                      <a:pt x="0" y="255803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D8C84FA-3BBF-B9E3-3DCD-04E2CD823AEA}"/>
                  </a:ext>
                </a:extLst>
              </p:cNvPr>
              <p:cNvGrpSpPr/>
              <p:nvPr/>
            </p:nvGrpSpPr>
            <p:grpSpPr>
              <a:xfrm>
                <a:off x="3023859" y="8100559"/>
                <a:ext cx="14912574" cy="1948864"/>
                <a:chOff x="3023859" y="8100559"/>
                <a:chExt cx="14912574" cy="1948864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9563BE6B-62DD-6B60-8D80-BF4DE5C6EBEB}"/>
                    </a:ext>
                  </a:extLst>
                </p:cNvPr>
                <p:cNvSpPr/>
                <p:nvPr/>
              </p:nvSpPr>
              <p:spPr>
                <a:xfrm>
                  <a:off x="3023859" y="8100559"/>
                  <a:ext cx="14912574" cy="1948864"/>
                </a:xfrm>
                <a:prstGeom prst="roundRect">
                  <a:avLst/>
                </a:prstGeom>
                <a:ln w="57150">
                  <a:solidFill>
                    <a:srgbClr val="205BA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br>
                    <a:rPr lang="en-US">
                      <a:solidFill>
                        <a:srgbClr val="205BA1"/>
                      </a:solidFill>
                    </a:rPr>
                  </a:br>
                  <a:endParaRPr lang="en-US">
                    <a:solidFill>
                      <a:srgbClr val="205BA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50E9D1F-0E9B-59C9-5748-E2FD6ED07552}"/>
                    </a:ext>
                  </a:extLst>
                </p:cNvPr>
                <p:cNvSpPr txBox="1"/>
                <p:nvPr/>
              </p:nvSpPr>
              <p:spPr>
                <a:xfrm>
                  <a:off x="3241146" y="8337430"/>
                  <a:ext cx="14478000" cy="1465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3600">
                      <a:solidFill>
                        <a:srgbClr val="56A7D8"/>
                      </a:solidFill>
                      <a:latin typeface="Paytone One" panose="020B0604020202020204" charset="0"/>
                    </a:rPr>
                    <a:t>Các giới hạn này đảm bảo đề tài có trọng tâm, không vượt quá khả năng phát triển trong thời gian quy định</a:t>
                  </a:r>
                </a:p>
              </p:txBody>
            </p:sp>
          </p:grp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4A0CC44-4CC8-A42B-8F97-FE289B79D5E7}"/>
                </a:ext>
              </a:extLst>
            </p:cNvPr>
            <p:cNvGrpSpPr/>
            <p:nvPr/>
          </p:nvGrpSpPr>
          <p:grpSpPr>
            <a:xfrm>
              <a:off x="1311816" y="1333500"/>
              <a:ext cx="15664368" cy="6270367"/>
              <a:chOff x="1345917" y="1349675"/>
              <a:chExt cx="15664368" cy="627036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DA2B4F4-C764-E53D-8290-D7B07C9AA6BB}"/>
                  </a:ext>
                </a:extLst>
              </p:cNvPr>
              <p:cNvGrpSpPr/>
              <p:nvPr/>
            </p:nvGrpSpPr>
            <p:grpSpPr>
              <a:xfrm>
                <a:off x="7543800" y="1349675"/>
                <a:ext cx="9466485" cy="6270367"/>
                <a:chOff x="7162800" y="1550609"/>
                <a:chExt cx="9466485" cy="627036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B44B402-8CF5-9D9F-E6AD-F4D385FE6E39}"/>
                    </a:ext>
                  </a:extLst>
                </p:cNvPr>
                <p:cNvGrpSpPr/>
                <p:nvPr/>
              </p:nvGrpSpPr>
              <p:grpSpPr>
                <a:xfrm>
                  <a:off x="7162800" y="1550609"/>
                  <a:ext cx="9466485" cy="6270367"/>
                  <a:chOff x="7162800" y="1550609"/>
                  <a:chExt cx="9466485" cy="6270367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FE239F4E-F776-D60A-6E5A-5F8CF8BE548D}"/>
                      </a:ext>
                    </a:extLst>
                  </p:cNvPr>
                  <p:cNvGrpSpPr/>
                  <p:nvPr/>
                </p:nvGrpSpPr>
                <p:grpSpPr>
                  <a:xfrm>
                    <a:off x="7162800" y="1550609"/>
                    <a:ext cx="9466485" cy="6270367"/>
                    <a:chOff x="6973897" y="1340441"/>
                    <a:chExt cx="9466485" cy="6270367"/>
                  </a:xfrm>
                </p:grpSpPr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BD466710-6AE2-73EE-762F-135B824320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554302" y="3590593"/>
                      <a:ext cx="3813028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3200" b="1">
                          <a:solidFill>
                            <a:schemeClr val="bg1"/>
                          </a:solidFill>
                          <a:effectLst/>
                          <a:latin typeface="Bogart" panose="020B0604020202020204" charset="0"/>
                          <a:ea typeface="Aptos" panose="020B0004020202020204" pitchFamily="34" charset="0"/>
                        </a:rPr>
                        <a:t>Phạm vi nghiệp vụ</a:t>
                      </a:r>
                      <a:endParaRPr lang="en-US" sz="3200" b="1">
                        <a:solidFill>
                          <a:schemeClr val="bg1"/>
                        </a:solidFill>
                        <a:latin typeface="Bogart" panose="020B0604020202020204" charset="0"/>
                      </a:endParaRPr>
                    </a:p>
                  </p:txBody>
                </p:sp>
                <p:grpSp>
                  <p:nvGrpSpPr>
                    <p:cNvPr id="6" name="Group 14">
                      <a:extLst>
                        <a:ext uri="{FF2B5EF4-FFF2-40B4-BE49-F238E27FC236}">
                          <a16:creationId xmlns:a16="http://schemas.microsoft.com/office/drawing/2014/main" id="{F39AB116-0A80-11C4-7FED-EA42E08CF7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3897" y="1340441"/>
                      <a:ext cx="4606526" cy="3060301"/>
                      <a:chOff x="0" y="0"/>
                      <a:chExt cx="6142034" cy="4080402"/>
                    </a:xfrm>
                  </p:grpSpPr>
                  <p:sp>
                    <p:nvSpPr>
                      <p:cNvPr id="7" name="Freeform 15">
                        <a:extLst>
                          <a:ext uri="{FF2B5EF4-FFF2-40B4-BE49-F238E27FC236}">
                            <a16:creationId xmlns:a16="http://schemas.microsoft.com/office/drawing/2014/main" id="{7A2C0FB4-5FC4-5D84-7668-3A956E673B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6142034" cy="357005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142034" h="3570057">
                            <a:moveTo>
                              <a:pt x="0" y="0"/>
                            </a:moveTo>
                            <a:lnTo>
                              <a:pt x="6142034" y="0"/>
                            </a:lnTo>
                            <a:lnTo>
                              <a:pt x="6142034" y="3570057"/>
                            </a:lnTo>
                            <a:lnTo>
                              <a:pt x="0" y="357005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5">
                          <a:extLst>
                            <a:ext uri="{96DAC541-7B7A-43D3-8B79-37D633B846F1}">
                              <asvg:svgBlip xmlns:asvg="http://schemas.microsoft.com/office/drawing/2016/SVG/main" r:embed="rId6"/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</p:spPr>
                  </p:sp>
                  <p:sp>
                    <p:nvSpPr>
                      <p:cNvPr id="8" name="Freeform 16">
                        <a:extLst>
                          <a:ext uri="{FF2B5EF4-FFF2-40B4-BE49-F238E27FC236}">
                            <a16:creationId xmlns:a16="http://schemas.microsoft.com/office/drawing/2014/main" id="{CB309731-E702-AA5F-F1D6-F808CB2D0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911" y="3059713"/>
                        <a:ext cx="5529780" cy="10206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29780" h="1020689">
                            <a:moveTo>
                              <a:pt x="0" y="0"/>
                            </a:moveTo>
                            <a:lnTo>
                              <a:pt x="5529780" y="0"/>
                            </a:lnTo>
                            <a:lnTo>
                              <a:pt x="5529780" y="1020689"/>
                            </a:lnTo>
                            <a:lnTo>
                              <a:pt x="0" y="102068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7"/>
                        <a:stretch>
                          <a:fillRect t="-6547" b="-6547"/>
                        </a:stretch>
                      </a:blipFill>
                    </p:spPr>
                  </p:sp>
                </p:grpSp>
                <p:grpSp>
                  <p:nvGrpSpPr>
                    <p:cNvPr id="24" name="Group 19">
                      <a:extLst>
                        <a:ext uri="{FF2B5EF4-FFF2-40B4-BE49-F238E27FC236}">
                          <a16:creationId xmlns:a16="http://schemas.microsoft.com/office/drawing/2014/main" id="{E03BEC4D-D938-3286-D4D0-267628D2EF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833856" y="1385115"/>
                      <a:ext cx="4606526" cy="3060301"/>
                      <a:chOff x="0" y="0"/>
                      <a:chExt cx="6142034" cy="4080402"/>
                    </a:xfrm>
                  </p:grpSpPr>
                  <p:sp>
                    <p:nvSpPr>
                      <p:cNvPr id="25" name="Freeform 20">
                        <a:extLst>
                          <a:ext uri="{FF2B5EF4-FFF2-40B4-BE49-F238E27FC236}">
                            <a16:creationId xmlns:a16="http://schemas.microsoft.com/office/drawing/2014/main" id="{C6F24562-C8C1-6E69-034C-B2B3241E7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6142034" cy="357005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142034" h="3570057">
                            <a:moveTo>
                              <a:pt x="0" y="0"/>
                            </a:moveTo>
                            <a:lnTo>
                              <a:pt x="6142034" y="0"/>
                            </a:lnTo>
                            <a:lnTo>
                              <a:pt x="6142034" y="3570057"/>
                            </a:lnTo>
                            <a:lnTo>
                              <a:pt x="0" y="357005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</p:spPr>
                  </p:sp>
                  <p:sp>
                    <p:nvSpPr>
                      <p:cNvPr id="26" name="Freeform 21">
                        <a:extLst>
                          <a:ext uri="{FF2B5EF4-FFF2-40B4-BE49-F238E27FC236}">
                            <a16:creationId xmlns:a16="http://schemas.microsoft.com/office/drawing/2014/main" id="{1A189DC4-50F4-EFE1-C837-75B32C7E58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911" y="3059713"/>
                        <a:ext cx="5529780" cy="10206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29780" h="1020689">
                            <a:moveTo>
                              <a:pt x="0" y="0"/>
                            </a:moveTo>
                            <a:lnTo>
                              <a:pt x="5529780" y="0"/>
                            </a:lnTo>
                            <a:lnTo>
                              <a:pt x="5529780" y="1020689"/>
                            </a:lnTo>
                            <a:lnTo>
                              <a:pt x="0" y="102068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10"/>
                        <a:stretch>
                          <a:fillRect t="-6547" b="-6547"/>
                        </a:stretch>
                      </a:blipFill>
                    </p:spPr>
                  </p:sp>
                </p:grpSp>
                <p:grpSp>
                  <p:nvGrpSpPr>
                    <p:cNvPr id="27" name="Group 22">
                      <a:extLst>
                        <a:ext uri="{FF2B5EF4-FFF2-40B4-BE49-F238E27FC236}">
                          <a16:creationId xmlns:a16="http://schemas.microsoft.com/office/drawing/2014/main" id="{A626417B-09BF-EC0C-58FA-E392EA506E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73897" y="4508892"/>
                      <a:ext cx="4606526" cy="3060301"/>
                      <a:chOff x="0" y="0"/>
                      <a:chExt cx="6142034" cy="4080402"/>
                    </a:xfrm>
                  </p:grpSpPr>
                  <p:sp>
                    <p:nvSpPr>
                      <p:cNvPr id="28" name="Freeform 23">
                        <a:extLst>
                          <a:ext uri="{FF2B5EF4-FFF2-40B4-BE49-F238E27FC236}">
                            <a16:creationId xmlns:a16="http://schemas.microsoft.com/office/drawing/2014/main" id="{6A6A9B05-0DCC-6725-CEDC-A0B7A6FFF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6142034" cy="357005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142034" h="3570057">
                            <a:moveTo>
                              <a:pt x="0" y="0"/>
                            </a:moveTo>
                            <a:lnTo>
                              <a:pt x="6142034" y="0"/>
                            </a:lnTo>
                            <a:lnTo>
                              <a:pt x="6142034" y="3570057"/>
                            </a:lnTo>
                            <a:lnTo>
                              <a:pt x="0" y="357005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11">
                          <a:extLst>
                            <a:ext uri="{96DAC541-7B7A-43D3-8B79-37D633B846F1}">
                              <asvg:svgBlip xmlns:asvg="http://schemas.microsoft.com/office/drawing/2016/SVG/main" r:embed="rId12"/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</p:spPr>
                  </p:sp>
                  <p:sp>
                    <p:nvSpPr>
                      <p:cNvPr id="29" name="Freeform 24">
                        <a:extLst>
                          <a:ext uri="{FF2B5EF4-FFF2-40B4-BE49-F238E27FC236}">
                            <a16:creationId xmlns:a16="http://schemas.microsoft.com/office/drawing/2014/main" id="{C4152DDF-7445-545C-831D-302BFB633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911" y="3059713"/>
                        <a:ext cx="5529780" cy="10206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29780" h="1020689">
                            <a:moveTo>
                              <a:pt x="0" y="0"/>
                            </a:moveTo>
                            <a:lnTo>
                              <a:pt x="5529780" y="0"/>
                            </a:lnTo>
                            <a:lnTo>
                              <a:pt x="5529780" y="1020689"/>
                            </a:lnTo>
                            <a:lnTo>
                              <a:pt x="0" y="102068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13"/>
                        <a:stretch>
                          <a:fillRect t="-6547" b="-6547"/>
                        </a:stretch>
                      </a:blipFill>
                    </p:spPr>
                  </p:sp>
                </p:grpSp>
                <p:grpSp>
                  <p:nvGrpSpPr>
                    <p:cNvPr id="30" name="Group 25">
                      <a:extLst>
                        <a:ext uri="{FF2B5EF4-FFF2-40B4-BE49-F238E27FC236}">
                          <a16:creationId xmlns:a16="http://schemas.microsoft.com/office/drawing/2014/main" id="{F8C060ED-D9F9-B200-1353-78A74BB2FE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794532" y="4550507"/>
                      <a:ext cx="4606526" cy="3060301"/>
                      <a:chOff x="0" y="0"/>
                      <a:chExt cx="6142034" cy="4080402"/>
                    </a:xfrm>
                  </p:grpSpPr>
                  <p:sp>
                    <p:nvSpPr>
                      <p:cNvPr id="31" name="Freeform 26">
                        <a:extLst>
                          <a:ext uri="{FF2B5EF4-FFF2-40B4-BE49-F238E27FC236}">
                            <a16:creationId xmlns:a16="http://schemas.microsoft.com/office/drawing/2014/main" id="{DC446CE9-1E89-EB07-FB36-441699DD5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6142034" cy="357005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142034" h="3570057">
                            <a:moveTo>
                              <a:pt x="0" y="0"/>
                            </a:moveTo>
                            <a:lnTo>
                              <a:pt x="6142034" y="0"/>
                            </a:lnTo>
                            <a:lnTo>
                              <a:pt x="6142034" y="3570057"/>
                            </a:lnTo>
                            <a:lnTo>
                              <a:pt x="0" y="357005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14">
                          <a:extLst>
                            <a:ext uri="{96DAC541-7B7A-43D3-8B79-37D633B846F1}">
                              <asvg:svgBlip xmlns:asvg="http://schemas.microsoft.com/office/drawing/2016/SVG/main" r:embed="rId15"/>
                            </a:ext>
                          </a:extLst>
                        </a:blip>
                        <a:stretch>
                          <a:fillRect/>
                        </a:stretch>
                      </a:blipFill>
                    </p:spPr>
                  </p:sp>
                  <p:sp>
                    <p:nvSpPr>
                      <p:cNvPr id="32" name="Freeform 27">
                        <a:extLst>
                          <a:ext uri="{FF2B5EF4-FFF2-40B4-BE49-F238E27FC236}">
                            <a16:creationId xmlns:a16="http://schemas.microsoft.com/office/drawing/2014/main" id="{3E3BF67E-77AA-7122-5A1C-2A8CDDF635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7911" y="3059713"/>
                        <a:ext cx="5529780" cy="102068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29780" h="1020689">
                            <a:moveTo>
                              <a:pt x="0" y="0"/>
                            </a:moveTo>
                            <a:lnTo>
                              <a:pt x="5529780" y="0"/>
                            </a:lnTo>
                            <a:lnTo>
                              <a:pt x="5529780" y="1020689"/>
                            </a:lnTo>
                            <a:lnTo>
                              <a:pt x="0" y="1020689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blipFill>
                        <a:blip r:embed="rId16"/>
                        <a:stretch>
                          <a:fillRect t="-6547" b="-6547"/>
                        </a:stretch>
                      </a:blipFill>
                    </p:spPr>
                  </p:sp>
                </p:grpSp>
              </p:grp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5F86925-D70D-5947-70EE-977F37D21461}"/>
                      </a:ext>
                    </a:extLst>
                  </p:cNvPr>
                  <p:cNvSpPr txBox="1"/>
                  <p:nvPr/>
                </p:nvSpPr>
                <p:spPr>
                  <a:xfrm>
                    <a:off x="7467600" y="3951152"/>
                    <a:ext cx="4095968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3000">
                        <a:solidFill>
                          <a:schemeClr val="bg1"/>
                        </a:solidFill>
                        <a:effectLst/>
                        <a:latin typeface="Bogart" panose="020B0604020202020204" charset="0"/>
                        <a:ea typeface="Aptos" panose="020B0004020202020204" pitchFamily="34" charset="0"/>
                      </a:rPr>
                      <a:t>Phạm vi nghiệp vụ</a:t>
                    </a:r>
                    <a:endParaRPr lang="en-US" sz="3000">
                      <a:solidFill>
                        <a:schemeClr val="bg1"/>
                      </a:solidFill>
                      <a:latin typeface="Bogart" panose="020B0604020202020204" charset="0"/>
                    </a:endParaRP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59CF784-DCBA-51D8-768D-3CBA89C1958B}"/>
                      </a:ext>
                    </a:extLst>
                  </p:cNvPr>
                  <p:cNvSpPr txBox="1"/>
                  <p:nvPr/>
                </p:nvSpPr>
                <p:spPr>
                  <a:xfrm>
                    <a:off x="12327559" y="3995826"/>
                    <a:ext cx="4095968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3000" b="1">
                        <a:solidFill>
                          <a:schemeClr val="bg1"/>
                        </a:solidFill>
                        <a:effectLst/>
                        <a:latin typeface="Bogart" panose="020B0604020202020204" charset="0"/>
                        <a:ea typeface="Aptos" panose="020B0004020202020204" pitchFamily="34" charset="0"/>
                      </a:rPr>
                      <a:t>Phạm vi </a:t>
                    </a:r>
                    <a:r>
                      <a:rPr lang="en-US" sz="3000" b="1">
                        <a:solidFill>
                          <a:schemeClr val="bg1"/>
                        </a:solidFill>
                        <a:latin typeface="Bogart" panose="020B0604020202020204" charset="0"/>
                        <a:ea typeface="Aptos" panose="020B0004020202020204" pitchFamily="34" charset="0"/>
                      </a:rPr>
                      <a:t>đối tượng</a:t>
                    </a:r>
                    <a:endParaRPr lang="en-US" sz="3000" b="1">
                      <a:solidFill>
                        <a:schemeClr val="bg1"/>
                      </a:solidFill>
                      <a:latin typeface="Bogart" panose="020B0604020202020204" charset="0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9E7999A-8755-926F-8FA3-1E9C6B637EA6}"/>
                      </a:ext>
                    </a:extLst>
                  </p:cNvPr>
                  <p:cNvSpPr txBox="1"/>
                  <p:nvPr/>
                </p:nvSpPr>
                <p:spPr>
                  <a:xfrm>
                    <a:off x="7418079" y="7119603"/>
                    <a:ext cx="4095968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3000" b="1">
                        <a:solidFill>
                          <a:schemeClr val="bg1"/>
                        </a:solidFill>
                        <a:effectLst/>
                        <a:latin typeface="Bogart" panose="020B0604020202020204" charset="0"/>
                        <a:ea typeface="Aptos" panose="020B0004020202020204" pitchFamily="34" charset="0"/>
                      </a:rPr>
                      <a:t>Phạm vi kỹ thuật</a:t>
                    </a:r>
                    <a:endParaRPr lang="en-US" sz="3000" b="1">
                      <a:solidFill>
                        <a:schemeClr val="bg1"/>
                      </a:solidFill>
                      <a:latin typeface="Bogart" panose="020B0604020202020204" charset="0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254B75A7-C94B-051F-13B5-1B8C0AECA777}"/>
                      </a:ext>
                    </a:extLst>
                  </p:cNvPr>
                  <p:cNvSpPr txBox="1"/>
                  <p:nvPr/>
                </p:nvSpPr>
                <p:spPr>
                  <a:xfrm>
                    <a:off x="12276192" y="7161218"/>
                    <a:ext cx="4095968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3000" b="1">
                        <a:solidFill>
                          <a:schemeClr val="bg1"/>
                        </a:solidFill>
                        <a:effectLst/>
                        <a:latin typeface="Bogart" panose="020B0604020202020204" charset="0"/>
                        <a:ea typeface="Aptos" panose="020B0004020202020204" pitchFamily="34" charset="0"/>
                      </a:rPr>
                      <a:t>Phạm vi </a:t>
                    </a:r>
                    <a:r>
                      <a:rPr lang="en-US" sz="3000" b="1">
                        <a:solidFill>
                          <a:schemeClr val="bg1"/>
                        </a:solidFill>
                        <a:latin typeface="Bogart" panose="020B0604020202020204" charset="0"/>
                        <a:ea typeface="Aptos" panose="020B0004020202020204" pitchFamily="34" charset="0"/>
                      </a:rPr>
                      <a:t>TG - KG</a:t>
                    </a:r>
                    <a:endParaRPr lang="en-US" sz="3000" b="1">
                      <a:solidFill>
                        <a:schemeClr val="bg1"/>
                      </a:solidFill>
                      <a:latin typeface="Bogart" panose="020B0604020202020204" charset="0"/>
                    </a:endParaRP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70A06F6-CBFF-0C02-7567-81C1E951DC44}"/>
                    </a:ext>
                  </a:extLst>
                </p:cNvPr>
                <p:cNvSpPr txBox="1"/>
                <p:nvPr/>
              </p:nvSpPr>
              <p:spPr>
                <a:xfrm>
                  <a:off x="7467600" y="1705442"/>
                  <a:ext cx="4046447" cy="19851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4572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Chuẩn hóa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3 quy trình cốt lõi:</a:t>
                  </a:r>
                  <a:r>
                    <a:rPr lang="en-US" sz="2400" b="1" kern="100">
                      <a:solidFill>
                        <a:srgbClr val="FFA94D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Lập KH </a:t>
                  </a: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TC cuộc thi,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TC</a:t>
                  </a:r>
                  <a:r>
                    <a:rPr lang="en-US" sz="2400" b="1" kern="100"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cuộc thi học thuật, Quản lý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DRL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FFE644A-B110-62B2-1478-CA29291A68DA}"/>
                    </a:ext>
                  </a:extLst>
                </p:cNvPr>
                <p:cNvSpPr txBox="1"/>
                <p:nvPr/>
              </p:nvSpPr>
              <p:spPr>
                <a:xfrm>
                  <a:off x="12365002" y="1945509"/>
                  <a:ext cx="4044601" cy="15050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Hệ thống phục vụ </a:t>
                  </a:r>
                  <a:r>
                    <a:rPr lang="en-US" sz="2400" b="1" kern="100">
                      <a:solidFill>
                        <a:srgbClr val="FFA94D"/>
                      </a:solidFill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nội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bộ </a:t>
                  </a: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Khoa CNTT, bao gồm: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BCNK, BHT, GV, SV,…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3C6F958-FEDD-925D-720B-AFAF74F80C32}"/>
                    </a:ext>
                  </a:extLst>
                </p:cNvPr>
                <p:cNvSpPr txBox="1"/>
                <p:nvPr/>
              </p:nvSpPr>
              <p:spPr>
                <a:xfrm>
                  <a:off x="7467599" y="4802958"/>
                  <a:ext cx="4046448" cy="2292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Website:</a:t>
                  </a:r>
                  <a:r>
                    <a:rPr lang="en-US" sz="2400" b="1" kern="100"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PHP/Laravel</a:t>
                  </a:r>
                </a:p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Mobile App: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Flutter</a:t>
                  </a:r>
                </a:p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Cơ sở dữ liệu: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PostgreSQL</a:t>
                  </a:r>
                </a:p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Triển khai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GCP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8B78CDA-5136-9CB1-0622-CA98F33A30DE}"/>
                    </a:ext>
                  </a:extLst>
                </p:cNvPr>
                <p:cNvSpPr txBox="1"/>
                <p:nvPr/>
              </p:nvSpPr>
              <p:spPr>
                <a:xfrm>
                  <a:off x="12360604" y="5015762"/>
                  <a:ext cx="4007158" cy="208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Thực hiện từ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09/2025 – 11/2025.</a:t>
                  </a:r>
                </a:p>
                <a:p>
                  <a:pPr algn="ctr">
                    <a:lnSpc>
                      <a:spcPct val="130000"/>
                    </a:lnSpc>
                    <a:spcAft>
                      <a:spcPts val="800"/>
                    </a:spcAft>
                    <a:buSzPts val="1000"/>
                    <a:tabLst>
                      <a:tab pos="914400" algn="l"/>
                    </a:tabLst>
                  </a:pPr>
                  <a:r>
                    <a:rPr lang="en-US" sz="2400" b="1" kern="100">
                      <a:solidFill>
                        <a:srgbClr val="3070B3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Khảo sát, phân tích, thiết kế tại </a:t>
                  </a:r>
                  <a:r>
                    <a:rPr lang="en-US" sz="2400" b="1" kern="100">
                      <a:solidFill>
                        <a:srgbClr val="FFA94D"/>
                      </a:solidFill>
                      <a:effectLst/>
                      <a:latin typeface="Bogart" panose="020B0604020202020204" charset="0"/>
                      <a:ea typeface="Aptos" panose="020B0004020202020204" pitchFamily="34" charset="0"/>
                      <a:cs typeface="Times New Roman" panose="02020603050405020304" pitchFamily="18" charset="0"/>
                    </a:rPr>
                    <a:t>Khoa CNTT</a:t>
                  </a:r>
                </a:p>
              </p:txBody>
            </p:sp>
          </p:grpSp>
          <p:grpSp>
            <p:nvGrpSpPr>
              <p:cNvPr id="58" name="Group 3">
                <a:extLst>
                  <a:ext uri="{FF2B5EF4-FFF2-40B4-BE49-F238E27FC236}">
                    <a16:creationId xmlns:a16="http://schemas.microsoft.com/office/drawing/2014/main" id="{C2F34E3E-71C9-A69A-7D84-769F1B2C8DC0}"/>
                  </a:ext>
                </a:extLst>
              </p:cNvPr>
              <p:cNvGrpSpPr/>
              <p:nvPr/>
            </p:nvGrpSpPr>
            <p:grpSpPr>
              <a:xfrm>
                <a:off x="1345917" y="2291490"/>
                <a:ext cx="4114800" cy="4114800"/>
                <a:chOff x="0" y="0"/>
                <a:chExt cx="5486400" cy="5486400"/>
              </a:xfrm>
            </p:grpSpPr>
            <p:sp>
              <p:nvSpPr>
                <p:cNvPr id="59" name="Freeform 4">
                  <a:extLst>
                    <a:ext uri="{FF2B5EF4-FFF2-40B4-BE49-F238E27FC236}">
                      <a16:creationId xmlns:a16="http://schemas.microsoft.com/office/drawing/2014/main" id="{641207F8-7781-2737-4114-68FB271ADCB3}"/>
                    </a:ext>
                  </a:extLst>
                </p:cNvPr>
                <p:cNvSpPr/>
                <p:nvPr/>
              </p:nvSpPr>
              <p:spPr>
                <a:xfrm>
                  <a:off x="330200" y="330200"/>
                  <a:ext cx="4826000" cy="48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6000" h="4826000">
                      <a:moveTo>
                        <a:pt x="0" y="0"/>
                      </a:moveTo>
                      <a:lnTo>
                        <a:pt x="4826000" y="0"/>
                      </a:lnTo>
                      <a:lnTo>
                        <a:pt x="4826000" y="4826000"/>
                      </a:lnTo>
                      <a:lnTo>
                        <a:pt x="0" y="482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60" name="Freeform 5">
                  <a:extLst>
                    <a:ext uri="{FF2B5EF4-FFF2-40B4-BE49-F238E27FC236}">
                      <a16:creationId xmlns:a16="http://schemas.microsoft.com/office/drawing/2014/main" id="{CCE701C8-8CC7-AFD2-7E6E-42A0181D52E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486400" cy="548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6400" h="5486400">
                      <a:moveTo>
                        <a:pt x="0" y="0"/>
                      </a:moveTo>
                      <a:lnTo>
                        <a:pt x="5486400" y="0"/>
                      </a:lnTo>
                      <a:lnTo>
                        <a:pt x="5486400" y="5486400"/>
                      </a:lnTo>
                      <a:lnTo>
                        <a:pt x="0" y="54864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61" name="Freeform 6">
                  <a:extLst>
                    <a:ext uri="{FF2B5EF4-FFF2-40B4-BE49-F238E27FC236}">
                      <a16:creationId xmlns:a16="http://schemas.microsoft.com/office/drawing/2014/main" id="{37ACEA43-E1D0-14ED-7529-FE68348A34C8}"/>
                    </a:ext>
                  </a:extLst>
                </p:cNvPr>
                <p:cNvSpPr/>
                <p:nvPr/>
              </p:nvSpPr>
              <p:spPr>
                <a:xfrm>
                  <a:off x="2065371" y="1183579"/>
                  <a:ext cx="1355657" cy="1142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657" h="1142141">
                      <a:moveTo>
                        <a:pt x="0" y="0"/>
                      </a:moveTo>
                      <a:lnTo>
                        <a:pt x="1355658" y="0"/>
                      </a:lnTo>
                      <a:lnTo>
                        <a:pt x="1355658" y="1142141"/>
                      </a:lnTo>
                      <a:lnTo>
                        <a:pt x="0" y="11421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62" name="TextBox 7">
                  <a:extLst>
                    <a:ext uri="{FF2B5EF4-FFF2-40B4-BE49-F238E27FC236}">
                      <a16:creationId xmlns:a16="http://schemas.microsoft.com/office/drawing/2014/main" id="{C3A71528-D269-5BC3-D23B-C0F17F0C66FE}"/>
                    </a:ext>
                  </a:extLst>
                </p:cNvPr>
                <p:cNvSpPr txBox="1"/>
                <p:nvPr/>
              </p:nvSpPr>
              <p:spPr>
                <a:xfrm>
                  <a:off x="381264" y="2492013"/>
                  <a:ext cx="4723872" cy="184195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599"/>
                    </a:lnSpc>
                    <a:spcBef>
                      <a:spcPct val="0"/>
                    </a:spcBef>
                  </a:pPr>
                  <a:r>
                    <a:rPr lang="en-US" sz="3999">
                      <a:solidFill>
                        <a:srgbClr val="205BA1"/>
                      </a:solidFill>
                      <a:latin typeface="Paytone One"/>
                      <a:ea typeface="Paytone One"/>
                      <a:cs typeface="Paytone One"/>
                      <a:sym typeface="Paytone One"/>
                    </a:rPr>
                    <a:t>PHẠM VI CỦA ĐỀ TÀI</a:t>
                  </a: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ABE6230-C7BA-7191-3A5C-876E3E9B4ECC}"/>
              </a:ext>
            </a:extLst>
          </p:cNvPr>
          <p:cNvSpPr txBox="1"/>
          <p:nvPr/>
        </p:nvSpPr>
        <p:spPr>
          <a:xfrm>
            <a:off x="16280934" y="9788539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6 / 32</a:t>
            </a:r>
          </a:p>
        </p:txBody>
      </p:sp>
    </p:spTree>
    <p:extLst>
      <p:ext uri="{BB962C8B-B14F-4D97-AF65-F5344CB8AC3E}">
        <p14:creationId xmlns:p14="http://schemas.microsoft.com/office/powerpoint/2010/main" val="173165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C4A12-9A23-2D5D-0CC8-87E54FFF4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2C14D9-0DB8-2DBC-CB92-BC0DC963E0BD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232C13-22F7-49FE-0D78-F468086C65B5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699DB1C-8172-C0B5-D590-9DD22F9AD050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EFA7D2A0-BC3B-465C-0759-596DE0BCD3D2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530BB-E752-8081-4956-757396697196}"/>
              </a:ext>
            </a:extLst>
          </p:cNvPr>
          <p:cNvGrpSpPr/>
          <p:nvPr/>
        </p:nvGrpSpPr>
        <p:grpSpPr>
          <a:xfrm>
            <a:off x="1809750" y="3485188"/>
            <a:ext cx="14668500" cy="3316623"/>
            <a:chOff x="1809750" y="4229100"/>
            <a:chExt cx="14668500" cy="331662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11683DC4-7A36-4107-893E-B365BC681E1D}"/>
                </a:ext>
              </a:extLst>
            </p:cNvPr>
            <p:cNvSpPr/>
            <p:nvPr/>
          </p:nvSpPr>
          <p:spPr>
            <a:xfrm>
              <a:off x="1809750" y="4229100"/>
              <a:ext cx="14668500" cy="3316623"/>
            </a:xfrm>
            <a:custGeom>
              <a:avLst/>
              <a:gdLst/>
              <a:ahLst/>
              <a:cxnLst/>
              <a:rect l="l" t="t" r="r" b="b"/>
              <a:pathLst>
                <a:path w="7315200" h="1755648">
                  <a:moveTo>
                    <a:pt x="0" y="0"/>
                  </a:moveTo>
                  <a:lnTo>
                    <a:pt x="7315200" y="0"/>
                  </a:lnTo>
                  <a:lnTo>
                    <a:pt x="7315200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1507A3-D985-8EAD-CEE7-58F75F77346C}"/>
                </a:ext>
              </a:extLst>
            </p:cNvPr>
            <p:cNvSpPr txBox="1"/>
            <p:nvPr/>
          </p:nvSpPr>
          <p:spPr>
            <a:xfrm>
              <a:off x="2546583" y="5116302"/>
              <a:ext cx="13194834" cy="1542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8000">
                  <a:solidFill>
                    <a:srgbClr val="00509E"/>
                  </a:solidFill>
                  <a:latin typeface="Paytone One" panose="020B0604020202020204" charset="0"/>
                </a:rPr>
                <a:t>2. CÔNG NGHỆ SỬ DỤNG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A48913-7EBB-B005-0965-533FFB337E96}"/>
              </a:ext>
            </a:extLst>
          </p:cNvPr>
          <p:cNvSpPr txBox="1"/>
          <p:nvPr/>
        </p:nvSpPr>
        <p:spPr>
          <a:xfrm>
            <a:off x="16280934" y="9788539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7 / 32</a:t>
            </a:r>
          </a:p>
        </p:txBody>
      </p:sp>
    </p:spTree>
    <p:extLst>
      <p:ext uri="{BB962C8B-B14F-4D97-AF65-F5344CB8AC3E}">
        <p14:creationId xmlns:p14="http://schemas.microsoft.com/office/powerpoint/2010/main" val="126034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B0BF-C8AE-C4B8-BA17-1243A3CE6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6ACE2F-BAE2-7967-02A0-308428BD58D9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13566D0-88B4-5854-63BD-0E2EE0C9B75E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5437756-FEC2-B159-1FA6-193636BD327B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18DF25BB-DBB5-0EDE-EE4F-3A5EAA2AD336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7BDD38-C11D-CAB5-B09D-744AB4E37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37133"/>
              </p:ext>
            </p:extLst>
          </p:nvPr>
        </p:nvGraphicFramePr>
        <p:xfrm>
          <a:off x="2590800" y="1107768"/>
          <a:ext cx="13106400" cy="923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7AC1F7-A50B-58BD-F490-2B5D4227FD22}"/>
              </a:ext>
            </a:extLst>
          </p:cNvPr>
          <p:cNvSpPr txBox="1"/>
          <p:nvPr/>
        </p:nvSpPr>
        <p:spPr>
          <a:xfrm>
            <a:off x="16280934" y="9788539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8 / 32</a:t>
            </a:r>
          </a:p>
        </p:txBody>
      </p:sp>
    </p:spTree>
    <p:extLst>
      <p:ext uri="{BB962C8B-B14F-4D97-AF65-F5344CB8AC3E}">
        <p14:creationId xmlns:p14="http://schemas.microsoft.com/office/powerpoint/2010/main" val="285437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C372F-CFCF-9DB5-BD53-B9B13631A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D0599D1-6473-531A-B016-39D955D0380D}"/>
              </a:ext>
            </a:extLst>
          </p:cNvPr>
          <p:cNvGrpSpPr/>
          <p:nvPr/>
        </p:nvGrpSpPr>
        <p:grpSpPr>
          <a:xfrm>
            <a:off x="0" y="-12666"/>
            <a:ext cx="18288000" cy="1070042"/>
            <a:chOff x="0" y="0"/>
            <a:chExt cx="24384000" cy="142672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23D6F6-64E4-4D37-DAB2-E89C30A9CC78}"/>
                </a:ext>
              </a:extLst>
            </p:cNvPr>
            <p:cNvSpPr/>
            <p:nvPr/>
          </p:nvSpPr>
          <p:spPr>
            <a:xfrm>
              <a:off x="0" y="0"/>
              <a:ext cx="24384000" cy="1426718"/>
            </a:xfrm>
            <a:custGeom>
              <a:avLst/>
              <a:gdLst/>
              <a:ahLst/>
              <a:cxnLst/>
              <a:rect l="l" t="t" r="r" b="b"/>
              <a:pathLst>
                <a:path w="24384000" h="1426718">
                  <a:moveTo>
                    <a:pt x="0" y="0"/>
                  </a:moveTo>
                  <a:lnTo>
                    <a:pt x="24384000" y="0"/>
                  </a:lnTo>
                  <a:lnTo>
                    <a:pt x="24384000" y="1426718"/>
                  </a:lnTo>
                  <a:lnTo>
                    <a:pt x="0" y="1426718"/>
                  </a:lnTo>
                  <a:close/>
                </a:path>
              </a:pathLst>
            </a:custGeom>
            <a:solidFill>
              <a:srgbClr val="2072B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C9B0124-D73B-C8E6-6B52-E2E70C53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77927" y="3336"/>
            <a:ext cx="4935600" cy="1027608"/>
            <a:chOff x="0" y="0"/>
            <a:chExt cx="6580800" cy="1370144"/>
          </a:xfrm>
        </p:grpSpPr>
        <p:sp>
          <p:nvSpPr>
            <p:cNvPr id="5" name="Freeform 5" descr="A black background with white text  Description automatically generated">
              <a:extLst>
                <a:ext uri="{FF2B5EF4-FFF2-40B4-BE49-F238E27FC236}">
                  <a16:creationId xmlns:a16="http://schemas.microsoft.com/office/drawing/2014/main" id="{DCE6594E-5762-451B-CCF4-9F41A6595222}"/>
                </a:ext>
              </a:extLst>
            </p:cNvPr>
            <p:cNvSpPr/>
            <p:nvPr/>
          </p:nvSpPr>
          <p:spPr>
            <a:xfrm>
              <a:off x="0" y="0"/>
              <a:ext cx="6580759" cy="1370203"/>
            </a:xfrm>
            <a:custGeom>
              <a:avLst/>
              <a:gdLst/>
              <a:ahLst/>
              <a:cxnLst/>
              <a:rect l="l" t="t" r="r" b="b"/>
              <a:pathLst>
                <a:path w="6580759" h="1370203">
                  <a:moveTo>
                    <a:pt x="0" y="0"/>
                  </a:moveTo>
                  <a:lnTo>
                    <a:pt x="6580759" y="0"/>
                  </a:lnTo>
                  <a:lnTo>
                    <a:pt x="6580759" y="1370203"/>
                  </a:lnTo>
                  <a:lnTo>
                    <a:pt x="0" y="1370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1" r="-192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966758-013B-7487-236C-928C5BB3E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7012395"/>
              </p:ext>
            </p:extLst>
          </p:nvPr>
        </p:nvGraphicFramePr>
        <p:xfrm>
          <a:off x="2628900" y="1046990"/>
          <a:ext cx="13030200" cy="920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7755D5-86AB-C2E3-3CD6-1E52CF05FB71}"/>
              </a:ext>
            </a:extLst>
          </p:cNvPr>
          <p:cNvSpPr txBox="1"/>
          <p:nvPr/>
        </p:nvSpPr>
        <p:spPr>
          <a:xfrm>
            <a:off x="16253469" y="9788260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034EA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Trang 9 / 32</a:t>
            </a:r>
          </a:p>
        </p:txBody>
      </p:sp>
    </p:spTree>
    <p:extLst>
      <p:ext uri="{BB962C8B-B14F-4D97-AF65-F5344CB8AC3E}">
        <p14:creationId xmlns:p14="http://schemas.microsoft.com/office/powerpoint/2010/main" val="3374945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3685057</TotalTime>
  <Words>1537</Words>
  <Application>Microsoft Office PowerPoint</Application>
  <PresentationFormat>Custom</PresentationFormat>
  <Paragraphs>185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Bogart</vt:lpstr>
      <vt:lpstr>Calibri</vt:lpstr>
      <vt:lpstr>Paytone One</vt:lpstr>
      <vt:lpstr>Aptos</vt:lpstr>
      <vt:lpstr>Arial</vt:lpstr>
      <vt:lpstr>Segoe UI Black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templatePPT.pptx</dc:title>
  <cp:lastModifiedBy>Ly Đinh</cp:lastModifiedBy>
  <cp:revision>150</cp:revision>
  <dcterms:created xsi:type="dcterms:W3CDTF">2006-08-16T00:00:00Z</dcterms:created>
  <dcterms:modified xsi:type="dcterms:W3CDTF">2025-12-10T21:34:53Z</dcterms:modified>
  <dc:identifier>DAG60iZ5ejs</dc:identifier>
</cp:coreProperties>
</file>